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0" r:id="rId4"/>
    <p:sldId id="275" r:id="rId5"/>
    <p:sldId id="267" r:id="rId6"/>
    <p:sldId id="263" r:id="rId7"/>
    <p:sldId id="264" r:id="rId8"/>
    <p:sldId id="266" r:id="rId9"/>
    <p:sldId id="279" r:id="rId10"/>
    <p:sldId id="280" r:id="rId11"/>
    <p:sldId id="289" r:id="rId12"/>
    <p:sldId id="283" r:id="rId13"/>
    <p:sldId id="281" r:id="rId14"/>
    <p:sldId id="282" r:id="rId15"/>
    <p:sldId id="290" r:id="rId16"/>
    <p:sldId id="284" r:id="rId17"/>
    <p:sldId id="285" r:id="rId18"/>
    <p:sldId id="265" r:id="rId19"/>
    <p:sldId id="277" r:id="rId20"/>
    <p:sldId id="288" r:id="rId21"/>
    <p:sldId id="287" r:id="rId22"/>
    <p:sldId id="278" r:id="rId23"/>
    <p:sldId id="286" r:id="rId24"/>
    <p:sldId id="269" r:id="rId25"/>
    <p:sldId id="261" r:id="rId26"/>
    <p:sldId id="274" r:id="rId27"/>
    <p:sldId id="270" r:id="rId28"/>
  </p:sldIdLst>
  <p:sldSz cx="9144000" cy="6858000" type="screen4x3"/>
  <p:notesSz cx="6858000" cy="9144000"/>
  <p:defaultTextStyle>
    <a:defPPr>
      <a:defRPr lang="en-US"/>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CCE33-7B0E-4DDB-ACCE-079AB103022A}" v="24" dt="2019-03-01T18:45:23.48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p:cViewPr varScale="1">
        <p:scale>
          <a:sx n="104" d="100"/>
          <a:sy n="104" d="100"/>
        </p:scale>
        <p:origin x="1740"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DeHey, Justin" userId="9d93224e-3f65-498f-8435-413c9f078736" providerId="ADAL" clId="{6A16D23A-ADEF-471F-85EF-B353370ED87C}"/>
  </pc:docChgLst>
  <pc:docChgLst>
    <pc:chgData name="VanDeHey, Justin" userId="9d93224e-3f65-498f-8435-413c9f078736" providerId="ADAL" clId="{8FC124DF-4717-4821-9E2F-07AE685F13CC}"/>
  </pc:docChgLst>
  <pc:docChgLst>
    <pc:chgData name="VanDeHey, Justin" userId="9d93224e-3f65-498f-8435-413c9f078736" providerId="ADAL" clId="{FC8CCE33-7B0E-4DDB-ACCE-079AB103022A}"/>
    <pc:docChg chg="undo redo custSel addSld modSld">
      <pc:chgData name="VanDeHey, Justin" userId="9d93224e-3f65-498f-8435-413c9f078736" providerId="ADAL" clId="{FC8CCE33-7B0E-4DDB-ACCE-079AB103022A}" dt="2019-03-01T18:45:23.486" v="1586" actId="207"/>
      <pc:docMkLst>
        <pc:docMk/>
      </pc:docMkLst>
      <pc:sldChg chg="modSp">
        <pc:chgData name="VanDeHey, Justin" userId="9d93224e-3f65-498f-8435-413c9f078736" providerId="ADAL" clId="{FC8CCE33-7B0E-4DDB-ACCE-079AB103022A}" dt="2019-03-01T18:06:12.854" v="22" actId="20577"/>
        <pc:sldMkLst>
          <pc:docMk/>
          <pc:sldMk cId="0" sldId="263"/>
        </pc:sldMkLst>
        <pc:graphicFrameChg chg="mod modGraphic">
          <ac:chgData name="VanDeHey, Justin" userId="9d93224e-3f65-498f-8435-413c9f078736" providerId="ADAL" clId="{FC8CCE33-7B0E-4DDB-ACCE-079AB103022A}" dt="2019-03-01T18:06:12.854" v="22" actId="20577"/>
          <ac:graphicFrameMkLst>
            <pc:docMk/>
            <pc:sldMk cId="0" sldId="263"/>
            <ac:graphicFrameMk id="3" creationId="{00000000-0000-0000-0000-000000000000}"/>
          </ac:graphicFrameMkLst>
        </pc:graphicFrameChg>
      </pc:sldChg>
      <pc:sldChg chg="modSp">
        <pc:chgData name="VanDeHey, Justin" userId="9d93224e-3f65-498f-8435-413c9f078736" providerId="ADAL" clId="{FC8CCE33-7B0E-4DDB-ACCE-079AB103022A}" dt="2019-03-01T18:10:07.137" v="118" actId="20577"/>
        <pc:sldMkLst>
          <pc:docMk/>
          <pc:sldMk cId="0" sldId="264"/>
        </pc:sldMkLst>
        <pc:graphicFrameChg chg="modGraphic">
          <ac:chgData name="VanDeHey, Justin" userId="9d93224e-3f65-498f-8435-413c9f078736" providerId="ADAL" clId="{FC8CCE33-7B0E-4DDB-ACCE-079AB103022A}" dt="2019-03-01T18:10:07.137" v="118" actId="20577"/>
          <ac:graphicFrameMkLst>
            <pc:docMk/>
            <pc:sldMk cId="0" sldId="264"/>
            <ac:graphicFrameMk id="2" creationId="{00000000-0000-0000-0000-000000000000}"/>
          </ac:graphicFrameMkLst>
        </pc:graphicFrameChg>
      </pc:sldChg>
      <pc:sldChg chg="modSp">
        <pc:chgData name="VanDeHey, Justin" userId="9d93224e-3f65-498f-8435-413c9f078736" providerId="ADAL" clId="{FC8CCE33-7B0E-4DDB-ACCE-079AB103022A}" dt="2019-03-01T18:10:18.032" v="119" actId="115"/>
        <pc:sldMkLst>
          <pc:docMk/>
          <pc:sldMk cId="757072692" sldId="279"/>
        </pc:sldMkLst>
        <pc:spChg chg="mod">
          <ac:chgData name="VanDeHey, Justin" userId="9d93224e-3f65-498f-8435-413c9f078736" providerId="ADAL" clId="{FC8CCE33-7B0E-4DDB-ACCE-079AB103022A}" dt="2019-03-01T18:10:18.032" v="119" actId="115"/>
          <ac:spMkLst>
            <pc:docMk/>
            <pc:sldMk cId="757072692" sldId="279"/>
            <ac:spMk id="2" creationId="{B8F2C683-5AE0-494B-BD63-D1CEA114CBAA}"/>
          </ac:spMkLst>
        </pc:spChg>
        <pc:spChg chg="mod">
          <ac:chgData name="VanDeHey, Justin" userId="9d93224e-3f65-498f-8435-413c9f078736" providerId="ADAL" clId="{FC8CCE33-7B0E-4DDB-ACCE-079AB103022A}" dt="2019-03-01T18:10:04.881" v="116" actId="20577"/>
          <ac:spMkLst>
            <pc:docMk/>
            <pc:sldMk cId="757072692" sldId="279"/>
            <ac:spMk id="3" creationId="{0999CFF3-57D6-4FEC-9E53-98A9FB2E0279}"/>
          </ac:spMkLst>
        </pc:spChg>
      </pc:sldChg>
      <pc:sldChg chg="modSp">
        <pc:chgData name="VanDeHey, Justin" userId="9d93224e-3f65-498f-8435-413c9f078736" providerId="ADAL" clId="{FC8CCE33-7B0E-4DDB-ACCE-079AB103022A}" dt="2019-03-01T18:36:47.347" v="627" actId="20577"/>
        <pc:sldMkLst>
          <pc:docMk/>
          <pc:sldMk cId="1630260720" sldId="280"/>
        </pc:sldMkLst>
        <pc:spChg chg="mod">
          <ac:chgData name="VanDeHey, Justin" userId="9d93224e-3f65-498f-8435-413c9f078736" providerId="ADAL" clId="{FC8CCE33-7B0E-4DDB-ACCE-079AB103022A}" dt="2019-03-01T18:13:15.527" v="283" actId="255"/>
          <ac:spMkLst>
            <pc:docMk/>
            <pc:sldMk cId="1630260720" sldId="280"/>
            <ac:spMk id="2" creationId="{B8F2C683-5AE0-494B-BD63-D1CEA114CBAA}"/>
          </ac:spMkLst>
        </pc:spChg>
        <pc:spChg chg="mod">
          <ac:chgData name="VanDeHey, Justin" userId="9d93224e-3f65-498f-8435-413c9f078736" providerId="ADAL" clId="{FC8CCE33-7B0E-4DDB-ACCE-079AB103022A}" dt="2019-03-01T18:36:47.347" v="627" actId="20577"/>
          <ac:spMkLst>
            <pc:docMk/>
            <pc:sldMk cId="1630260720" sldId="280"/>
            <ac:spMk id="3" creationId="{0999CFF3-57D6-4FEC-9E53-98A9FB2E0279}"/>
          </ac:spMkLst>
        </pc:spChg>
      </pc:sldChg>
      <pc:sldChg chg="modSp">
        <pc:chgData name="VanDeHey, Justin" userId="9d93224e-3f65-498f-8435-413c9f078736" providerId="ADAL" clId="{FC8CCE33-7B0E-4DDB-ACCE-079AB103022A}" dt="2019-03-01T18:38:59.854" v="754" actId="20577"/>
        <pc:sldMkLst>
          <pc:docMk/>
          <pc:sldMk cId="3743625122" sldId="281"/>
        </pc:sldMkLst>
        <pc:spChg chg="mod">
          <ac:chgData name="VanDeHey, Justin" userId="9d93224e-3f65-498f-8435-413c9f078736" providerId="ADAL" clId="{FC8CCE33-7B0E-4DDB-ACCE-079AB103022A}" dt="2019-03-01T18:38:59.854" v="754" actId="20577"/>
          <ac:spMkLst>
            <pc:docMk/>
            <pc:sldMk cId="3743625122" sldId="281"/>
            <ac:spMk id="5" creationId="{3CEB496B-1E74-4ED6-9792-873DC82FD726}"/>
          </ac:spMkLst>
        </pc:spChg>
      </pc:sldChg>
      <pc:sldChg chg="modSp">
        <pc:chgData name="VanDeHey, Justin" userId="9d93224e-3f65-498f-8435-413c9f078736" providerId="ADAL" clId="{FC8CCE33-7B0E-4DDB-ACCE-079AB103022A}" dt="2019-03-01T18:38:23.610" v="712" actId="179"/>
        <pc:sldMkLst>
          <pc:docMk/>
          <pc:sldMk cId="658541476" sldId="282"/>
        </pc:sldMkLst>
        <pc:spChg chg="mod">
          <ac:chgData name="VanDeHey, Justin" userId="9d93224e-3f65-498f-8435-413c9f078736" providerId="ADAL" clId="{FC8CCE33-7B0E-4DDB-ACCE-079AB103022A}" dt="2019-03-01T18:38:23.610" v="712" actId="179"/>
          <ac:spMkLst>
            <pc:docMk/>
            <pc:sldMk cId="658541476" sldId="282"/>
            <ac:spMk id="5" creationId="{3CEB496B-1E74-4ED6-9792-873DC82FD726}"/>
          </ac:spMkLst>
        </pc:spChg>
      </pc:sldChg>
      <pc:sldChg chg="modSp">
        <pc:chgData name="VanDeHey, Justin" userId="9d93224e-3f65-498f-8435-413c9f078736" providerId="ADAL" clId="{FC8CCE33-7B0E-4DDB-ACCE-079AB103022A}" dt="2019-03-01T18:37:39.013" v="706" actId="115"/>
        <pc:sldMkLst>
          <pc:docMk/>
          <pc:sldMk cId="1464316796" sldId="283"/>
        </pc:sldMkLst>
        <pc:spChg chg="mod">
          <ac:chgData name="VanDeHey, Justin" userId="9d93224e-3f65-498f-8435-413c9f078736" providerId="ADAL" clId="{FC8CCE33-7B0E-4DDB-ACCE-079AB103022A}" dt="2019-03-01T18:37:39.013" v="706" actId="115"/>
          <ac:spMkLst>
            <pc:docMk/>
            <pc:sldMk cId="1464316796" sldId="283"/>
            <ac:spMk id="5" creationId="{3CEB496B-1E74-4ED6-9792-873DC82FD726}"/>
          </ac:spMkLst>
        </pc:spChg>
      </pc:sldChg>
      <pc:sldChg chg="modSp add">
        <pc:chgData name="VanDeHey, Justin" userId="9d93224e-3f65-498f-8435-413c9f078736" providerId="ADAL" clId="{FC8CCE33-7B0E-4DDB-ACCE-079AB103022A}" dt="2019-03-01T18:37:27.755" v="705" actId="1036"/>
        <pc:sldMkLst>
          <pc:docMk/>
          <pc:sldMk cId="511851808" sldId="289"/>
        </pc:sldMkLst>
        <pc:spChg chg="mod">
          <ac:chgData name="VanDeHey, Justin" userId="9d93224e-3f65-498f-8435-413c9f078736" providerId="ADAL" clId="{FC8CCE33-7B0E-4DDB-ACCE-079AB103022A}" dt="2019-03-01T18:32:26.100" v="327" actId="115"/>
          <ac:spMkLst>
            <pc:docMk/>
            <pc:sldMk cId="511851808" sldId="289"/>
            <ac:spMk id="2" creationId="{B8F2C683-5AE0-494B-BD63-D1CEA114CBAA}"/>
          </ac:spMkLst>
        </pc:spChg>
        <pc:spChg chg="mod">
          <ac:chgData name="VanDeHey, Justin" userId="9d93224e-3f65-498f-8435-413c9f078736" providerId="ADAL" clId="{FC8CCE33-7B0E-4DDB-ACCE-079AB103022A}" dt="2019-03-01T18:37:27.755" v="705" actId="1036"/>
          <ac:spMkLst>
            <pc:docMk/>
            <pc:sldMk cId="511851808" sldId="289"/>
            <ac:spMk id="3" creationId="{0999CFF3-57D6-4FEC-9E53-98A9FB2E0279}"/>
          </ac:spMkLst>
        </pc:spChg>
      </pc:sldChg>
      <pc:sldChg chg="modSp add">
        <pc:chgData name="VanDeHey, Justin" userId="9d93224e-3f65-498f-8435-413c9f078736" providerId="ADAL" clId="{FC8CCE33-7B0E-4DDB-ACCE-079AB103022A}" dt="2019-03-01T18:45:23.486" v="1586" actId="207"/>
        <pc:sldMkLst>
          <pc:docMk/>
          <pc:sldMk cId="3644034200" sldId="290"/>
        </pc:sldMkLst>
        <pc:spChg chg="mod">
          <ac:chgData name="VanDeHey, Justin" userId="9d93224e-3f65-498f-8435-413c9f078736" providerId="ADAL" clId="{FC8CCE33-7B0E-4DDB-ACCE-079AB103022A}" dt="2019-03-01T18:45:23.486" v="1586" actId="207"/>
          <ac:spMkLst>
            <pc:docMk/>
            <pc:sldMk cId="3644034200" sldId="290"/>
            <ac:spMk id="5" creationId="{3CEB496B-1E74-4ED6-9792-873DC82FD72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i="0" smtClean="0"/>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i="0" smtClean="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i="0" smtClean="0"/>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i="0" smtClean="0"/>
            </a:lvl1pPr>
          </a:lstStyle>
          <a:p>
            <a:pPr>
              <a:defRPr/>
            </a:pPr>
            <a:fld id="{E06BBB69-AB74-4B4A-BB23-14E9B6BE6E81}" type="slidenum">
              <a:rPr lang="en-US" altLang="en-US"/>
              <a:pPr>
                <a:defRPr/>
              </a:pPr>
              <a:t>‹#›</a:t>
            </a:fld>
            <a:endParaRPr lang="en-US" altLang="en-US"/>
          </a:p>
        </p:txBody>
      </p:sp>
    </p:spTree>
    <p:extLst>
      <p:ext uri="{BB962C8B-B14F-4D97-AF65-F5344CB8AC3E}">
        <p14:creationId xmlns:p14="http://schemas.microsoft.com/office/powerpoint/2010/main" val="1331066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F5648555-13E4-4C59-A305-91450BD791FD}" type="slidenum">
              <a:rPr lang="en-US" altLang="en-US" i="0"/>
              <a:pPr/>
              <a:t>1</a:t>
            </a:fld>
            <a:endParaRPr lang="en-US" altLang="en-US" i="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45746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4C3831EF-549E-4567-9AB4-7AD5C5BB2628}" type="slidenum">
              <a:rPr lang="en-US" altLang="en-US" i="0"/>
              <a:pPr/>
              <a:t>18</a:t>
            </a:fld>
            <a:endParaRPr lang="en-US" altLang="en-US" i="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43303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4C3831EF-549E-4567-9AB4-7AD5C5BB2628}" type="slidenum">
              <a:rPr lang="en-US" altLang="en-US" i="0"/>
              <a:pPr/>
              <a:t>19</a:t>
            </a:fld>
            <a:endParaRPr lang="en-US" altLang="en-US" i="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90689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4C3831EF-549E-4567-9AB4-7AD5C5BB2628}" type="slidenum">
              <a:rPr lang="en-US" altLang="en-US" i="0"/>
              <a:pPr/>
              <a:t>20</a:t>
            </a:fld>
            <a:endParaRPr lang="en-US" altLang="en-US" i="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19984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4C3831EF-549E-4567-9AB4-7AD5C5BB2628}" type="slidenum">
              <a:rPr lang="en-US" altLang="en-US" i="0"/>
              <a:pPr/>
              <a:t>21</a:t>
            </a:fld>
            <a:endParaRPr lang="en-US" altLang="en-US" i="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214788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2A278292-8489-4D04-9E3F-B4DDDB2D56D9}" type="slidenum">
              <a:rPr lang="en-US" altLang="en-US" i="0"/>
              <a:pPr/>
              <a:t>24</a:t>
            </a:fld>
            <a:endParaRPr lang="en-US" altLang="en-US" i="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65384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2A739024-4FB8-408C-88B2-7444A9C10201}" type="slidenum">
              <a:rPr lang="en-US" altLang="en-US" i="0"/>
              <a:pPr/>
              <a:t>25</a:t>
            </a:fld>
            <a:endParaRPr lang="en-US" altLang="en-US" i="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94420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BA481A08-65BA-4953-A0D4-1A901A207EE4}" type="slidenum">
              <a:rPr lang="en-US" altLang="en-US" i="0"/>
              <a:pPr/>
              <a:t>26</a:t>
            </a:fld>
            <a:endParaRPr lang="en-US" altLang="en-US" i="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51671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B79BD08B-A412-4478-8F44-83DB67BB168C}" type="slidenum">
              <a:rPr lang="en-US" altLang="en-US" i="0"/>
              <a:pPr/>
              <a:t>27</a:t>
            </a:fld>
            <a:endParaRPr lang="en-US" altLang="en-US" i="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78260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9C89271E-B998-45BC-B258-42EFB3DF509B}" type="slidenum">
              <a:rPr lang="en-US" altLang="en-US" i="0"/>
              <a:pPr/>
              <a:t>2</a:t>
            </a:fld>
            <a:endParaRPr lang="en-US" altLang="en-US" i="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6036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F0B3BB8B-14C3-45C8-ACC7-96DB9FBF8777}" type="slidenum">
              <a:rPr lang="en-US" altLang="en-US" i="0"/>
              <a:pPr/>
              <a:t>3</a:t>
            </a:fld>
            <a:endParaRPr lang="en-US" altLang="en-US" i="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9214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8291050D-06B2-4938-925E-9EDC574483F1}" type="slidenum">
              <a:rPr lang="en-US" altLang="en-US" i="0"/>
              <a:pPr/>
              <a:t>5</a:t>
            </a:fld>
            <a:endParaRPr lang="en-US" altLang="en-US" i="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31092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7B9FAB3F-8E13-4498-B70E-D52A99E42A96}" type="slidenum">
              <a:rPr lang="en-US" altLang="en-US" i="0"/>
              <a:pPr/>
              <a:t>6</a:t>
            </a:fld>
            <a:endParaRPr lang="en-US" altLang="en-US" i="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576032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C25359C6-9748-45D5-8DDE-752325C483C7}" type="slidenum">
              <a:rPr lang="en-US" altLang="en-US" i="0"/>
              <a:pPr/>
              <a:t>7</a:t>
            </a:fld>
            <a:endParaRPr lang="en-US" altLang="en-US" i="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15332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76D62BA0-B90D-416B-A6D9-49D3710B1510}" type="slidenum">
              <a:rPr lang="en-US" altLang="en-US" i="0"/>
              <a:pPr/>
              <a:t>8</a:t>
            </a:fld>
            <a:endParaRPr lang="en-US" altLang="en-US"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2555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4C3831EF-549E-4567-9AB4-7AD5C5BB2628}" type="slidenum">
              <a:rPr lang="en-US" altLang="en-US" i="0"/>
              <a:pPr/>
              <a:t>16</a:t>
            </a:fld>
            <a:endParaRPr lang="en-US" altLang="en-US" i="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57338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4C3831EF-549E-4567-9AB4-7AD5C5BB2628}" type="slidenum">
              <a:rPr lang="en-US" altLang="en-US" i="0"/>
              <a:pPr/>
              <a:t>17</a:t>
            </a:fld>
            <a:endParaRPr lang="en-US" altLang="en-US" i="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93313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8E71B24-D50A-49C5-AD7C-FFA49D1B1205}" type="slidenum">
              <a:rPr lang="en-US" altLang="en-US"/>
              <a:pPr>
                <a:defRPr/>
              </a:pPr>
              <a:t>‹#›</a:t>
            </a:fld>
            <a:endParaRPr lang="en-US" altLang="en-US"/>
          </a:p>
        </p:txBody>
      </p:sp>
    </p:spTree>
    <p:extLst>
      <p:ext uri="{BB962C8B-B14F-4D97-AF65-F5344CB8AC3E}">
        <p14:creationId xmlns:p14="http://schemas.microsoft.com/office/powerpoint/2010/main" val="103122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4EA8E61-8C95-4A4E-A1B1-E16F249D5D01}" type="slidenum">
              <a:rPr lang="en-US" altLang="en-US"/>
              <a:pPr>
                <a:defRPr/>
              </a:pPr>
              <a:t>‹#›</a:t>
            </a:fld>
            <a:endParaRPr lang="en-US" altLang="en-US"/>
          </a:p>
        </p:txBody>
      </p:sp>
    </p:spTree>
    <p:extLst>
      <p:ext uri="{BB962C8B-B14F-4D97-AF65-F5344CB8AC3E}">
        <p14:creationId xmlns:p14="http://schemas.microsoft.com/office/powerpoint/2010/main" val="161314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84356CF-6719-4E5C-B62F-A71CCE25078F}" type="slidenum">
              <a:rPr lang="en-US" altLang="en-US"/>
              <a:pPr>
                <a:defRPr/>
              </a:pPr>
              <a:t>‹#›</a:t>
            </a:fld>
            <a:endParaRPr lang="en-US" altLang="en-US"/>
          </a:p>
        </p:txBody>
      </p:sp>
    </p:spTree>
    <p:extLst>
      <p:ext uri="{BB962C8B-B14F-4D97-AF65-F5344CB8AC3E}">
        <p14:creationId xmlns:p14="http://schemas.microsoft.com/office/powerpoint/2010/main" val="362994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D80E208-8935-4908-A5D1-681F4A771349}" type="slidenum">
              <a:rPr lang="en-US" altLang="en-US"/>
              <a:pPr>
                <a:defRPr/>
              </a:pPr>
              <a:t>‹#›</a:t>
            </a:fld>
            <a:endParaRPr lang="en-US" altLang="en-US"/>
          </a:p>
        </p:txBody>
      </p:sp>
    </p:spTree>
    <p:extLst>
      <p:ext uri="{BB962C8B-B14F-4D97-AF65-F5344CB8AC3E}">
        <p14:creationId xmlns:p14="http://schemas.microsoft.com/office/powerpoint/2010/main" val="54906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A2F90D2-4F2E-4169-A3C3-A75100198340}" type="slidenum">
              <a:rPr lang="en-US" altLang="en-US"/>
              <a:pPr>
                <a:defRPr/>
              </a:pPr>
              <a:t>‹#›</a:t>
            </a:fld>
            <a:endParaRPr lang="en-US" altLang="en-US"/>
          </a:p>
        </p:txBody>
      </p:sp>
    </p:spTree>
    <p:extLst>
      <p:ext uri="{BB962C8B-B14F-4D97-AF65-F5344CB8AC3E}">
        <p14:creationId xmlns:p14="http://schemas.microsoft.com/office/powerpoint/2010/main" val="1618130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41B303F-36B1-4EC8-A491-7A8DD1BBD83F}" type="slidenum">
              <a:rPr lang="en-US" altLang="en-US"/>
              <a:pPr>
                <a:defRPr/>
              </a:pPr>
              <a:t>‹#›</a:t>
            </a:fld>
            <a:endParaRPr lang="en-US" altLang="en-US"/>
          </a:p>
        </p:txBody>
      </p:sp>
    </p:spTree>
    <p:extLst>
      <p:ext uri="{BB962C8B-B14F-4D97-AF65-F5344CB8AC3E}">
        <p14:creationId xmlns:p14="http://schemas.microsoft.com/office/powerpoint/2010/main" val="784111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969BC32-E004-402A-A1B3-698768AF937A}" type="slidenum">
              <a:rPr lang="en-US" altLang="en-US"/>
              <a:pPr>
                <a:defRPr/>
              </a:pPr>
              <a:t>‹#›</a:t>
            </a:fld>
            <a:endParaRPr lang="en-US" altLang="en-US"/>
          </a:p>
        </p:txBody>
      </p:sp>
    </p:spTree>
    <p:extLst>
      <p:ext uri="{BB962C8B-B14F-4D97-AF65-F5344CB8AC3E}">
        <p14:creationId xmlns:p14="http://schemas.microsoft.com/office/powerpoint/2010/main" val="276264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4B8984E-7538-49F9-8CFB-746C77AB30CF}" type="slidenum">
              <a:rPr lang="en-US" altLang="en-US"/>
              <a:pPr>
                <a:defRPr/>
              </a:pPr>
              <a:t>‹#›</a:t>
            </a:fld>
            <a:endParaRPr lang="en-US" altLang="en-US"/>
          </a:p>
        </p:txBody>
      </p:sp>
    </p:spTree>
    <p:extLst>
      <p:ext uri="{BB962C8B-B14F-4D97-AF65-F5344CB8AC3E}">
        <p14:creationId xmlns:p14="http://schemas.microsoft.com/office/powerpoint/2010/main" val="351128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A5B87D8-4F69-4989-B3AB-E34D76274E3A}" type="slidenum">
              <a:rPr lang="en-US" altLang="en-US"/>
              <a:pPr>
                <a:defRPr/>
              </a:pPr>
              <a:t>‹#›</a:t>
            </a:fld>
            <a:endParaRPr lang="en-US" altLang="en-US"/>
          </a:p>
        </p:txBody>
      </p:sp>
    </p:spTree>
    <p:extLst>
      <p:ext uri="{BB962C8B-B14F-4D97-AF65-F5344CB8AC3E}">
        <p14:creationId xmlns:p14="http://schemas.microsoft.com/office/powerpoint/2010/main" val="202397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E7AE966-4149-4328-BA16-B7A961463A7E}" type="slidenum">
              <a:rPr lang="en-US" altLang="en-US"/>
              <a:pPr>
                <a:defRPr/>
              </a:pPr>
              <a:t>‹#›</a:t>
            </a:fld>
            <a:endParaRPr lang="en-US" altLang="en-US"/>
          </a:p>
        </p:txBody>
      </p:sp>
    </p:spTree>
    <p:extLst>
      <p:ext uri="{BB962C8B-B14F-4D97-AF65-F5344CB8AC3E}">
        <p14:creationId xmlns:p14="http://schemas.microsoft.com/office/powerpoint/2010/main" val="149311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4043B23-0477-495D-8CEF-527F0E16946B}" type="slidenum">
              <a:rPr lang="en-US" altLang="en-US"/>
              <a:pPr>
                <a:defRPr/>
              </a:pPr>
              <a:t>‹#›</a:t>
            </a:fld>
            <a:endParaRPr lang="en-US" altLang="en-US"/>
          </a:p>
        </p:txBody>
      </p:sp>
    </p:spTree>
    <p:extLst>
      <p:ext uri="{BB962C8B-B14F-4D97-AF65-F5344CB8AC3E}">
        <p14:creationId xmlns:p14="http://schemas.microsoft.com/office/powerpoint/2010/main" val="2065156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i="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i="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i="0" smtClean="0"/>
            </a:lvl1pPr>
          </a:lstStyle>
          <a:p>
            <a:pPr>
              <a:defRPr/>
            </a:pPr>
            <a:fld id="{C1B30E9E-38B5-4546-B07B-5CF21258F6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isheries.org/membership/afs-certification/faqs/#29"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fisheries.org/membership/afs-certification/faqs/#1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fisheries.org/membership/afs-certification/faqs/#3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fisheries.org/membership/afs-certification/faqs/#3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fisheries.org/membership/afs-certification/faqs/#37"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certification@fisheries.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fisheries.org/membership/afs-certification/faqs/" TargetMode="External"/><Relationship Id="rId5" Type="http://schemas.openxmlformats.org/officeDocument/2006/relationships/hyperlink" Target="http://www.fisheries.org" TargetMode="External"/><Relationship Id="rId4" Type="http://schemas.openxmlformats.org/officeDocument/2006/relationships/hyperlink" Target="https://fisheries.org/membership/afs-certificati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fisheries.org/wp-content/uploads/2015/05/Why-Become-Certified.doc"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pic>
        <p:nvPicPr>
          <p:cNvPr id="2052" name="Picture 2"/>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2028637"/>
            <a:ext cx="685800" cy="722016"/>
          </a:xfrm>
          <a:prstGeom prst="rect">
            <a:avLst/>
          </a:prstGeom>
          <a:noFill/>
          <a:extLst>
            <a:ext uri="{909E8E84-426E-40dd-AFC4-6F175D3DCCD1}">
              <a14:hiddenFill xmlns="" xmlns:a14="http://schemas.microsoft.com/office/drawing/2010/main">
                <a:solidFill>
                  <a:srgbClr val="FFFFFF"/>
                </a:solidFill>
              </a14:hiddenFill>
            </a:ext>
          </a:extLst>
        </p:spPr>
      </p:pic>
      <p:sp>
        <p:nvSpPr>
          <p:cNvPr id="3075" name="Rectangle 6"/>
          <p:cNvSpPr>
            <a:spLocks noChangeArrowheads="1"/>
          </p:cNvSpPr>
          <p:nvPr/>
        </p:nvSpPr>
        <p:spPr bwMode="auto">
          <a:xfrm>
            <a:off x="931863" y="2058988"/>
            <a:ext cx="7754937" cy="831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r>
              <a:rPr lang="en-US" altLang="en-US" sz="4800" i="0">
                <a:solidFill>
                  <a:srgbClr val="000080"/>
                </a:solidFill>
                <a:latin typeface="Segoe UI Semibold" panose="020B0702040204020203" pitchFamily="34" charset="0"/>
                <a:ea typeface="Arial" panose="020B0604020202020204" pitchFamily="34" charset="0"/>
                <a:cs typeface="Segoe UI Semibold" panose="020B0702040204020203" pitchFamily="34" charset="0"/>
              </a:rPr>
              <a:t> American Fisheries Society</a:t>
            </a:r>
          </a:p>
        </p:txBody>
      </p:sp>
      <p:sp>
        <p:nvSpPr>
          <p:cNvPr id="3076" name="Rectangle 6"/>
          <p:cNvSpPr>
            <a:spLocks noChangeArrowheads="1"/>
          </p:cNvSpPr>
          <p:nvPr/>
        </p:nvSpPr>
        <p:spPr bwMode="auto">
          <a:xfrm>
            <a:off x="1143000" y="3581400"/>
            <a:ext cx="7353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r>
              <a:rPr lang="en-US" altLang="en-US" sz="3600" i="0">
                <a:solidFill>
                  <a:srgbClr val="000080"/>
                </a:solidFill>
                <a:latin typeface="Segoe UI Semibold" panose="020B0702040204020203" pitchFamily="34" charset="0"/>
                <a:ea typeface="Arial" panose="020B0604020202020204" pitchFamily="34" charset="0"/>
                <a:cs typeface="Segoe UI Semibold" panose="020B0702040204020203" pitchFamily="34" charset="0"/>
              </a:rPr>
              <a:t>Professional Certification Program</a:t>
            </a:r>
            <a:endParaRPr lang="en-US" altLang="en-US" sz="3600" i="0">
              <a:latin typeface="Segoe UI Semibold" panose="020B0702040204020203" pitchFamily="34" charset="0"/>
              <a:ea typeface="Arial" panose="020B0604020202020204" pitchFamily="34" charset="0"/>
              <a:cs typeface="Segoe UI Semibold" panose="020B0702040204020203" pitchFamily="34" charset="0"/>
            </a:endParaRPr>
          </a:p>
        </p:txBody>
      </p:sp>
      <p:sp>
        <p:nvSpPr>
          <p:cNvPr id="9" name="Rectangle 8"/>
          <p:cNvSpPr/>
          <p:nvPr/>
        </p:nvSpPr>
        <p:spPr>
          <a:xfrm>
            <a:off x="6858000" y="6172200"/>
            <a:ext cx="1973263" cy="369888"/>
          </a:xfrm>
          <a:prstGeom prst="rect">
            <a:avLst/>
          </a:prstGeom>
        </p:spPr>
        <p:txBody>
          <a:bodyPr wrap="none">
            <a:spAutoFit/>
          </a:bodyPr>
          <a:lstStyle/>
          <a:p>
            <a:pPr eaLnBrk="1" hangingPunct="1">
              <a:defRPr/>
            </a:pPr>
            <a:r>
              <a:rPr lang="en-US" b="1" dirty="0">
                <a:ea typeface="Arial" panose="020B0604020202020204" pitchFamily="34" charset="0"/>
              </a:rPr>
              <a:t>Est. 1</a:t>
            </a:r>
            <a:r>
              <a:rPr lang="en-US" b="1" spc="25" dirty="0">
                <a:ea typeface="Arial" panose="020B0604020202020204" pitchFamily="34" charset="0"/>
              </a:rPr>
              <a:t> </a:t>
            </a:r>
            <a:r>
              <a:rPr lang="en-US" b="1" dirty="0">
                <a:ea typeface="Arial" panose="020B0604020202020204" pitchFamily="34" charset="0"/>
              </a:rPr>
              <a:t>Ju</a:t>
            </a:r>
            <a:r>
              <a:rPr lang="en-US" b="1" spc="10" dirty="0">
                <a:ea typeface="Arial" panose="020B0604020202020204" pitchFamily="34" charset="0"/>
              </a:rPr>
              <a:t>l</a:t>
            </a:r>
            <a:r>
              <a:rPr lang="en-US" b="1" dirty="0">
                <a:ea typeface="Arial" panose="020B0604020202020204" pitchFamily="34" charset="0"/>
              </a:rPr>
              <a:t>y</a:t>
            </a:r>
            <a:r>
              <a:rPr lang="en-US" b="1" spc="10" dirty="0">
                <a:ea typeface="Arial" panose="020B0604020202020204" pitchFamily="34" charset="0"/>
              </a:rPr>
              <a:t> </a:t>
            </a:r>
            <a:r>
              <a:rPr lang="en-US" b="1" dirty="0">
                <a:ea typeface="Arial" panose="020B0604020202020204" pitchFamily="34" charset="0"/>
              </a:rPr>
              <a:t>1</a:t>
            </a:r>
            <a:r>
              <a:rPr lang="en-US" b="1" spc="-5" dirty="0">
                <a:ea typeface="Arial" panose="020B0604020202020204" pitchFamily="34" charset="0"/>
              </a:rPr>
              <a:t>9</a:t>
            </a:r>
            <a:r>
              <a:rPr lang="en-US" b="1" spc="10" dirty="0">
                <a:ea typeface="Arial" panose="020B0604020202020204" pitchFamily="34" charset="0"/>
              </a:rPr>
              <a:t>9</a:t>
            </a:r>
            <a:r>
              <a:rPr lang="en-US" b="1" dirty="0">
                <a:ea typeface="Arial" panose="020B0604020202020204" pitchFamily="34" charset="0"/>
              </a:rPr>
              <a:t>8.</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C683-5AE0-494B-BD63-D1CEA114CBAA}"/>
              </a:ext>
            </a:extLst>
          </p:cNvPr>
          <p:cNvSpPr>
            <a:spLocks noGrp="1"/>
          </p:cNvSpPr>
          <p:nvPr>
            <p:ph type="title"/>
          </p:nvPr>
        </p:nvSpPr>
        <p:spPr>
          <a:xfrm>
            <a:off x="457200" y="76200"/>
            <a:ext cx="8229600" cy="1143000"/>
          </a:xfrm>
        </p:spPr>
        <p:txBody>
          <a:bodyPr/>
          <a:lstStyle/>
          <a:p>
            <a:r>
              <a:rPr lang="en-US" sz="4000" dirty="0"/>
              <a:t>Coursework Requirements</a:t>
            </a:r>
            <a:br>
              <a:rPr lang="en-US" dirty="0"/>
            </a:br>
            <a:r>
              <a:rPr lang="en-US" sz="2800" dirty="0"/>
              <a:t>Degree </a:t>
            </a:r>
            <a:r>
              <a:rPr lang="en-US" sz="2800" u="sng" dirty="0"/>
              <a:t>earned after 2002</a:t>
            </a:r>
          </a:p>
        </p:txBody>
      </p:sp>
      <p:sp>
        <p:nvSpPr>
          <p:cNvPr id="3" name="Content Placeholder 2">
            <a:extLst>
              <a:ext uri="{FF2B5EF4-FFF2-40B4-BE49-F238E27FC236}">
                <a16:creationId xmlns:a16="http://schemas.microsoft.com/office/drawing/2014/main" id="{0999CFF3-57D6-4FEC-9E53-98A9FB2E0279}"/>
              </a:ext>
            </a:extLst>
          </p:cNvPr>
          <p:cNvSpPr>
            <a:spLocks noGrp="1"/>
          </p:cNvSpPr>
          <p:nvPr>
            <p:ph idx="1"/>
          </p:nvPr>
        </p:nvSpPr>
        <p:spPr>
          <a:xfrm>
            <a:off x="152400" y="1447800"/>
            <a:ext cx="9250680" cy="4525963"/>
          </a:xfrm>
        </p:spPr>
        <p:txBody>
          <a:bodyPr/>
          <a:lstStyle/>
          <a:p>
            <a:pPr indent="-231775"/>
            <a:r>
              <a:rPr lang="en-US" sz="2800" dirty="0"/>
              <a:t>BA or BS degree (or higher)</a:t>
            </a:r>
          </a:p>
          <a:p>
            <a:pPr marL="457200" lvl="1" indent="0">
              <a:spcBef>
                <a:spcPts val="0"/>
              </a:spcBef>
              <a:buNone/>
            </a:pPr>
            <a:r>
              <a:rPr lang="en-US" sz="2400" dirty="0"/>
              <a:t>A: Four courses in Fisheries and Aquatic Sciences</a:t>
            </a:r>
          </a:p>
          <a:p>
            <a:pPr marL="914400" lvl="1" indent="-457200">
              <a:spcBef>
                <a:spcPts val="0"/>
              </a:spcBef>
              <a:buNone/>
            </a:pPr>
            <a:r>
              <a:rPr lang="en-US" sz="2400" dirty="0"/>
              <a:t>	</a:t>
            </a:r>
            <a:r>
              <a:rPr lang="en-US" sz="2200" dirty="0"/>
              <a:t>≥ 3 Fisheries Courses </a:t>
            </a:r>
          </a:p>
          <a:p>
            <a:pPr marL="914400" lvl="1" indent="-457200">
              <a:buNone/>
            </a:pPr>
            <a:r>
              <a:rPr lang="en-US" sz="2200" dirty="0"/>
              <a:t>	≥ 1 course in Fisheries Science or Management</a:t>
            </a:r>
          </a:p>
          <a:p>
            <a:pPr marL="914400" lvl="1" indent="-457200">
              <a:buNone/>
            </a:pPr>
            <a:r>
              <a:rPr lang="en-US" sz="2200" dirty="0"/>
              <a:t>	≥ 1 course in Fisheries Techniques </a:t>
            </a:r>
            <a:r>
              <a:rPr lang="en-US" sz="2200" dirty="0">
                <a:solidFill>
                  <a:srgbClr val="FF0000"/>
                </a:solidFill>
              </a:rPr>
              <a:t>(new as of 2019)</a:t>
            </a:r>
            <a:r>
              <a:rPr lang="en-US" sz="2200" dirty="0"/>
              <a:t> </a:t>
            </a:r>
          </a:p>
          <a:p>
            <a:pPr marL="457200" lvl="1" indent="0">
              <a:spcBef>
                <a:spcPts val="0"/>
              </a:spcBef>
              <a:buNone/>
            </a:pPr>
            <a:r>
              <a:rPr lang="en-US" sz="2400" dirty="0"/>
              <a:t>B: 18 credits of Biological Sciences </a:t>
            </a:r>
          </a:p>
          <a:p>
            <a:pPr marL="457200" lvl="1" indent="0">
              <a:spcBef>
                <a:spcPts val="0"/>
              </a:spcBef>
              <a:buNone/>
            </a:pPr>
            <a:r>
              <a:rPr lang="en-US" dirty="0"/>
              <a:t>	</a:t>
            </a:r>
            <a:r>
              <a:rPr lang="en-US" sz="2400" dirty="0">
                <a:solidFill>
                  <a:srgbClr val="000000"/>
                </a:solidFill>
              </a:rPr>
              <a:t> </a:t>
            </a:r>
            <a:r>
              <a:rPr lang="en-US" sz="2200" dirty="0">
                <a:solidFill>
                  <a:srgbClr val="000000"/>
                </a:solidFill>
              </a:rPr>
              <a:t>Total of categories A + B must be ≥ 30 credits </a:t>
            </a:r>
          </a:p>
          <a:p>
            <a:pPr marL="457200" lvl="1" indent="0">
              <a:buNone/>
            </a:pPr>
            <a:r>
              <a:rPr lang="en-US" sz="2400" dirty="0"/>
              <a:t>C: 15 credits of Physical Sciences</a:t>
            </a:r>
          </a:p>
          <a:p>
            <a:pPr marL="457200" lvl="1" indent="0">
              <a:buNone/>
            </a:pPr>
            <a:r>
              <a:rPr lang="en-US" sz="2200" dirty="0"/>
              <a:t>	</a:t>
            </a:r>
          </a:p>
          <a:p>
            <a:pPr marL="457200" lvl="1" indent="0">
              <a:spcBef>
                <a:spcPts val="0"/>
              </a:spcBef>
              <a:buNone/>
            </a:pPr>
            <a:endParaRPr lang="en-US" dirty="0"/>
          </a:p>
        </p:txBody>
      </p:sp>
    </p:spTree>
    <p:extLst>
      <p:ext uri="{BB962C8B-B14F-4D97-AF65-F5344CB8AC3E}">
        <p14:creationId xmlns:p14="http://schemas.microsoft.com/office/powerpoint/2010/main" val="1630260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C683-5AE0-494B-BD63-D1CEA114CBAA}"/>
              </a:ext>
            </a:extLst>
          </p:cNvPr>
          <p:cNvSpPr>
            <a:spLocks noGrp="1"/>
          </p:cNvSpPr>
          <p:nvPr>
            <p:ph type="title"/>
          </p:nvPr>
        </p:nvSpPr>
        <p:spPr>
          <a:xfrm>
            <a:off x="457200" y="76200"/>
            <a:ext cx="8229600" cy="1143000"/>
          </a:xfrm>
        </p:spPr>
        <p:txBody>
          <a:bodyPr/>
          <a:lstStyle/>
          <a:p>
            <a:r>
              <a:rPr lang="en-US" sz="4000" dirty="0"/>
              <a:t>Coursework Requirements</a:t>
            </a:r>
            <a:br>
              <a:rPr lang="en-US" dirty="0"/>
            </a:br>
            <a:r>
              <a:rPr lang="en-US" sz="2800" dirty="0"/>
              <a:t>Degree </a:t>
            </a:r>
            <a:r>
              <a:rPr lang="en-US" sz="2800" u="sng" dirty="0"/>
              <a:t>earned after 2002</a:t>
            </a:r>
            <a:r>
              <a:rPr lang="en-US" sz="2800" dirty="0"/>
              <a:t> Continued</a:t>
            </a:r>
          </a:p>
        </p:txBody>
      </p:sp>
      <p:sp>
        <p:nvSpPr>
          <p:cNvPr id="3" name="Content Placeholder 2">
            <a:extLst>
              <a:ext uri="{FF2B5EF4-FFF2-40B4-BE49-F238E27FC236}">
                <a16:creationId xmlns:a16="http://schemas.microsoft.com/office/drawing/2014/main" id="{0999CFF3-57D6-4FEC-9E53-98A9FB2E0279}"/>
              </a:ext>
            </a:extLst>
          </p:cNvPr>
          <p:cNvSpPr>
            <a:spLocks noGrp="1"/>
          </p:cNvSpPr>
          <p:nvPr>
            <p:ph idx="1"/>
          </p:nvPr>
        </p:nvSpPr>
        <p:spPr>
          <a:xfrm>
            <a:off x="152400" y="1341437"/>
            <a:ext cx="9250680" cy="4525963"/>
          </a:xfrm>
        </p:spPr>
        <p:txBody>
          <a:bodyPr/>
          <a:lstStyle/>
          <a:p>
            <a:pPr indent="-231775"/>
            <a:r>
              <a:rPr lang="en-US" sz="2800" dirty="0"/>
              <a:t>BA or BS degree (or higher)</a:t>
            </a:r>
          </a:p>
          <a:p>
            <a:pPr marL="457200" lvl="1" indent="0">
              <a:spcBef>
                <a:spcPts val="0"/>
              </a:spcBef>
              <a:buNone/>
            </a:pPr>
            <a:r>
              <a:rPr lang="en-US" sz="2400" dirty="0"/>
              <a:t>D: 6 credits of Math and Statistics courses</a:t>
            </a:r>
          </a:p>
          <a:p>
            <a:pPr marL="457200" lvl="1" indent="0">
              <a:spcBef>
                <a:spcPts val="0"/>
              </a:spcBef>
              <a:buNone/>
            </a:pPr>
            <a:r>
              <a:rPr lang="en-US" dirty="0"/>
              <a:t>	</a:t>
            </a:r>
            <a:r>
              <a:rPr lang="en-US" sz="2000" dirty="0"/>
              <a:t>≥ 1 Calculus &amp; ≥ 1 Statistics course or 2 Statistics courses</a:t>
            </a:r>
          </a:p>
          <a:p>
            <a:pPr marL="457200" lvl="1" indent="0">
              <a:buNone/>
            </a:pPr>
            <a:r>
              <a:rPr lang="en-US" sz="2400" dirty="0"/>
              <a:t>E: 9 credits of Communication courses</a:t>
            </a:r>
          </a:p>
          <a:p>
            <a:pPr marL="457200" lvl="1" indent="0">
              <a:buNone/>
            </a:pPr>
            <a:r>
              <a:rPr lang="en-US" sz="2400" dirty="0"/>
              <a:t>	 </a:t>
            </a:r>
            <a:r>
              <a:rPr lang="en-US" sz="2000" dirty="0"/>
              <a:t>≥ 3 credits must be related to oral communication</a:t>
            </a:r>
          </a:p>
          <a:p>
            <a:pPr marL="457200" lvl="1" indent="0">
              <a:buNone/>
            </a:pPr>
            <a:r>
              <a:rPr lang="en-US" sz="2400" dirty="0"/>
              <a:t>	 </a:t>
            </a:r>
            <a:r>
              <a:rPr lang="en-US" sz="2000" dirty="0"/>
              <a:t>≥ 3 credits must be related to written communication</a:t>
            </a:r>
          </a:p>
          <a:p>
            <a:pPr marL="457200" lvl="1" indent="0">
              <a:buNone/>
            </a:pPr>
            <a:r>
              <a:rPr lang="en-US" sz="2400" dirty="0"/>
              <a:t>F: 6 credits of Human Dimensions courses</a:t>
            </a:r>
          </a:p>
          <a:p>
            <a:pPr marL="457200" lvl="1" indent="0">
              <a:buNone/>
            </a:pPr>
            <a:r>
              <a:rPr lang="en-US" sz="2400" dirty="0"/>
              <a:t>G: Work Experience </a:t>
            </a:r>
            <a:r>
              <a:rPr lang="en-US" sz="2400" dirty="0">
                <a:solidFill>
                  <a:srgbClr val="FF0000"/>
                </a:solidFill>
              </a:rPr>
              <a:t>(new as of 2019)</a:t>
            </a:r>
            <a:endParaRPr lang="en-US" sz="2400" dirty="0"/>
          </a:p>
          <a:p>
            <a:pPr marL="914400" lvl="1" indent="-457200">
              <a:buNone/>
            </a:pPr>
            <a:r>
              <a:rPr lang="en-US" sz="2200" dirty="0"/>
              <a:t>	</a:t>
            </a:r>
            <a:r>
              <a:rPr lang="en-US" sz="2000" dirty="0"/>
              <a:t>Not required, but work experience may be used in lieu of formal course credits in each the subject areas.</a:t>
            </a:r>
          </a:p>
          <a:p>
            <a:pPr marL="457200" lvl="1" indent="0">
              <a:buNone/>
            </a:pPr>
            <a:r>
              <a:rPr lang="en-US" sz="2000" dirty="0"/>
              <a:t>	Can substitute for a max of 6 semester credits</a:t>
            </a:r>
          </a:p>
          <a:p>
            <a:pPr marL="1376363" lvl="1" indent="0">
              <a:buNone/>
            </a:pPr>
            <a:r>
              <a:rPr lang="en-US" sz="1800" dirty="0"/>
              <a:t>No more than 3 credits in any one category</a:t>
            </a:r>
          </a:p>
          <a:p>
            <a:pPr marL="1376363" lvl="1" indent="0">
              <a:buNone/>
            </a:pPr>
            <a:r>
              <a:rPr lang="en-US" sz="1800" dirty="0"/>
              <a:t>See the FAQs for examples and more detailed information</a:t>
            </a:r>
          </a:p>
          <a:p>
            <a:pPr marL="457200" lvl="1" indent="0">
              <a:buNone/>
            </a:pPr>
            <a:r>
              <a:rPr lang="en-US" dirty="0"/>
              <a:t> </a:t>
            </a:r>
          </a:p>
        </p:txBody>
      </p:sp>
    </p:spTree>
    <p:extLst>
      <p:ext uri="{BB962C8B-B14F-4D97-AF65-F5344CB8AC3E}">
        <p14:creationId xmlns:p14="http://schemas.microsoft.com/office/powerpoint/2010/main" val="511851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C683-5AE0-494B-BD63-D1CEA114CBAA}"/>
              </a:ext>
            </a:extLst>
          </p:cNvPr>
          <p:cNvSpPr>
            <a:spLocks noGrp="1"/>
          </p:cNvSpPr>
          <p:nvPr>
            <p:ph type="title"/>
          </p:nvPr>
        </p:nvSpPr>
        <p:spPr>
          <a:xfrm>
            <a:off x="457200" y="76200"/>
            <a:ext cx="8229600" cy="1143000"/>
          </a:xfrm>
        </p:spPr>
        <p:txBody>
          <a:bodyPr/>
          <a:lstStyle/>
          <a:p>
            <a:r>
              <a:rPr lang="en-US" dirty="0"/>
              <a:t>Coursework Requirements</a:t>
            </a:r>
            <a:br>
              <a:rPr lang="en-US" dirty="0"/>
            </a:br>
            <a:r>
              <a:rPr lang="en-US" sz="3200" dirty="0"/>
              <a:t>Common Problems</a:t>
            </a:r>
          </a:p>
        </p:txBody>
      </p:sp>
      <p:sp>
        <p:nvSpPr>
          <p:cNvPr id="5" name="Content Placeholder 4">
            <a:extLst>
              <a:ext uri="{FF2B5EF4-FFF2-40B4-BE49-F238E27FC236}">
                <a16:creationId xmlns:a16="http://schemas.microsoft.com/office/drawing/2014/main" id="{3CEB496B-1E74-4ED6-9792-873DC82FD726}"/>
              </a:ext>
            </a:extLst>
          </p:cNvPr>
          <p:cNvSpPr>
            <a:spLocks noGrp="1"/>
          </p:cNvSpPr>
          <p:nvPr>
            <p:ph idx="1"/>
          </p:nvPr>
        </p:nvSpPr>
        <p:spPr>
          <a:xfrm>
            <a:off x="0" y="1447800"/>
            <a:ext cx="9220200" cy="4525963"/>
          </a:xfrm>
        </p:spPr>
        <p:txBody>
          <a:bodyPr/>
          <a:lstStyle/>
          <a:p>
            <a:r>
              <a:rPr lang="en-US" sz="2800" dirty="0"/>
              <a:t>Overall issues</a:t>
            </a:r>
          </a:p>
          <a:p>
            <a:pPr lvl="1"/>
            <a:r>
              <a:rPr lang="en-US" sz="2400" dirty="0"/>
              <a:t>Not including </a:t>
            </a:r>
            <a:r>
              <a:rPr lang="en-US" sz="2400" u="sng" dirty="0"/>
              <a:t>all transcripts</a:t>
            </a:r>
          </a:p>
          <a:p>
            <a:pPr lvl="1"/>
            <a:r>
              <a:rPr lang="en-US" sz="2400" dirty="0"/>
              <a:t>Seminar courses are not allowed</a:t>
            </a:r>
          </a:p>
          <a:p>
            <a:pPr lvl="1"/>
            <a:r>
              <a:rPr lang="en-US" sz="2400" dirty="0"/>
              <a:t>Foreign language courses are not allowed</a:t>
            </a:r>
          </a:p>
          <a:p>
            <a:pPr lvl="1"/>
            <a:r>
              <a:rPr lang="en-US" sz="2400" dirty="0"/>
              <a:t>Pass/Fail courses are not allowed</a:t>
            </a:r>
          </a:p>
          <a:p>
            <a:pPr lvl="2"/>
            <a:r>
              <a:rPr lang="en-US" sz="2000" dirty="0"/>
              <a:t>Must have a grade of at least a C- or higher</a:t>
            </a:r>
          </a:p>
          <a:p>
            <a:pPr lvl="1"/>
            <a:r>
              <a:rPr lang="en-US" sz="2400" dirty="0"/>
              <a:t>Thesis or Dissertation credits are not allowed</a:t>
            </a:r>
          </a:p>
          <a:p>
            <a:pPr lvl="2"/>
            <a:r>
              <a:rPr lang="en-US" sz="2000" dirty="0"/>
              <a:t>Graduate degrees reduce work experience requirements</a:t>
            </a:r>
          </a:p>
          <a:p>
            <a:r>
              <a:rPr lang="en-US" sz="2800" dirty="0"/>
              <a:t>Other</a:t>
            </a:r>
          </a:p>
          <a:p>
            <a:pPr lvl="1"/>
            <a:r>
              <a:rPr lang="en-US" sz="2400" dirty="0"/>
              <a:t>If you include a non-traditional course to fulfill requirements please send a course description &amp; syllabus</a:t>
            </a:r>
          </a:p>
        </p:txBody>
      </p:sp>
    </p:spTree>
    <p:extLst>
      <p:ext uri="{BB962C8B-B14F-4D97-AF65-F5344CB8AC3E}">
        <p14:creationId xmlns:p14="http://schemas.microsoft.com/office/powerpoint/2010/main" val="1464316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C683-5AE0-494B-BD63-D1CEA114CBAA}"/>
              </a:ext>
            </a:extLst>
          </p:cNvPr>
          <p:cNvSpPr>
            <a:spLocks noGrp="1"/>
          </p:cNvSpPr>
          <p:nvPr>
            <p:ph type="title"/>
          </p:nvPr>
        </p:nvSpPr>
        <p:spPr>
          <a:xfrm>
            <a:off x="457200" y="76200"/>
            <a:ext cx="8229600" cy="1143000"/>
          </a:xfrm>
        </p:spPr>
        <p:txBody>
          <a:bodyPr/>
          <a:lstStyle/>
          <a:p>
            <a:r>
              <a:rPr lang="en-US" dirty="0"/>
              <a:t>Coursework Requirements</a:t>
            </a:r>
            <a:br>
              <a:rPr lang="en-US" dirty="0"/>
            </a:br>
            <a:r>
              <a:rPr lang="en-US" sz="3200" dirty="0"/>
              <a:t>Common Problems</a:t>
            </a:r>
          </a:p>
        </p:txBody>
      </p:sp>
      <p:sp>
        <p:nvSpPr>
          <p:cNvPr id="5" name="Content Placeholder 4">
            <a:extLst>
              <a:ext uri="{FF2B5EF4-FFF2-40B4-BE49-F238E27FC236}">
                <a16:creationId xmlns:a16="http://schemas.microsoft.com/office/drawing/2014/main" id="{3CEB496B-1E74-4ED6-9792-873DC82FD726}"/>
              </a:ext>
            </a:extLst>
          </p:cNvPr>
          <p:cNvSpPr>
            <a:spLocks noGrp="1"/>
          </p:cNvSpPr>
          <p:nvPr>
            <p:ph idx="1"/>
          </p:nvPr>
        </p:nvSpPr>
        <p:spPr>
          <a:xfrm>
            <a:off x="0" y="1447800"/>
            <a:ext cx="9144000" cy="4525963"/>
          </a:xfrm>
        </p:spPr>
        <p:txBody>
          <a:bodyPr/>
          <a:lstStyle/>
          <a:p>
            <a:r>
              <a:rPr lang="en-US" dirty="0"/>
              <a:t>Section A: </a:t>
            </a:r>
          </a:p>
          <a:p>
            <a:pPr lvl="1"/>
            <a:r>
              <a:rPr lang="en-US" dirty="0"/>
              <a:t>Lack of a Fisheries Science/Management Course</a:t>
            </a:r>
          </a:p>
          <a:p>
            <a:pPr lvl="2"/>
            <a:r>
              <a:rPr lang="en-US" dirty="0"/>
              <a:t>Solution: Take another course or wait until you have enough experience to meet FP-C Established criteria</a:t>
            </a:r>
            <a:endParaRPr lang="en-US" dirty="0">
              <a:solidFill>
                <a:srgbClr val="FF0000"/>
              </a:solidFill>
            </a:endParaRPr>
          </a:p>
          <a:p>
            <a:r>
              <a:rPr lang="en-US" dirty="0"/>
              <a:t>Section B:</a:t>
            </a:r>
          </a:p>
          <a:p>
            <a:pPr lvl="1"/>
            <a:r>
              <a:rPr lang="en-US" dirty="0"/>
              <a:t>Including physical sciences courses (e.g., Geology)</a:t>
            </a:r>
          </a:p>
          <a:p>
            <a:r>
              <a:rPr lang="en-US" dirty="0"/>
              <a:t>Section C:</a:t>
            </a:r>
          </a:p>
          <a:p>
            <a:pPr lvl="1"/>
            <a:r>
              <a:rPr lang="en-US" dirty="0"/>
              <a:t>Including biological sciences courses </a:t>
            </a:r>
          </a:p>
          <a:p>
            <a:pPr lvl="2"/>
            <a:r>
              <a:rPr lang="en-US" dirty="0"/>
              <a:t>(e.g., Environmental Science)</a:t>
            </a:r>
          </a:p>
        </p:txBody>
      </p:sp>
    </p:spTree>
    <p:extLst>
      <p:ext uri="{BB962C8B-B14F-4D97-AF65-F5344CB8AC3E}">
        <p14:creationId xmlns:p14="http://schemas.microsoft.com/office/powerpoint/2010/main" val="3743625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C683-5AE0-494B-BD63-D1CEA114CBAA}"/>
              </a:ext>
            </a:extLst>
          </p:cNvPr>
          <p:cNvSpPr>
            <a:spLocks noGrp="1"/>
          </p:cNvSpPr>
          <p:nvPr>
            <p:ph type="title"/>
          </p:nvPr>
        </p:nvSpPr>
        <p:spPr>
          <a:xfrm>
            <a:off x="457200" y="76200"/>
            <a:ext cx="8229600" cy="1143000"/>
          </a:xfrm>
        </p:spPr>
        <p:txBody>
          <a:bodyPr/>
          <a:lstStyle/>
          <a:p>
            <a:r>
              <a:rPr lang="en-US" dirty="0"/>
              <a:t>Coursework Requirements</a:t>
            </a:r>
            <a:br>
              <a:rPr lang="en-US" dirty="0"/>
            </a:br>
            <a:r>
              <a:rPr lang="en-US" sz="3200" dirty="0"/>
              <a:t>Common Problems</a:t>
            </a:r>
          </a:p>
        </p:txBody>
      </p:sp>
      <p:sp>
        <p:nvSpPr>
          <p:cNvPr id="5" name="Content Placeholder 4">
            <a:extLst>
              <a:ext uri="{FF2B5EF4-FFF2-40B4-BE49-F238E27FC236}">
                <a16:creationId xmlns:a16="http://schemas.microsoft.com/office/drawing/2014/main" id="{3CEB496B-1E74-4ED6-9792-873DC82FD726}"/>
              </a:ext>
            </a:extLst>
          </p:cNvPr>
          <p:cNvSpPr>
            <a:spLocks noGrp="1"/>
          </p:cNvSpPr>
          <p:nvPr>
            <p:ph idx="1"/>
          </p:nvPr>
        </p:nvSpPr>
        <p:spPr>
          <a:xfrm>
            <a:off x="0" y="1447800"/>
            <a:ext cx="10058400" cy="4525963"/>
          </a:xfrm>
        </p:spPr>
        <p:txBody>
          <a:bodyPr/>
          <a:lstStyle/>
          <a:p>
            <a:r>
              <a:rPr lang="en-US" dirty="0"/>
              <a:t>Section D: </a:t>
            </a:r>
          </a:p>
          <a:p>
            <a:pPr lvl="1"/>
            <a:r>
              <a:rPr lang="en-US" dirty="0"/>
              <a:t>This category rarely has issues</a:t>
            </a:r>
          </a:p>
          <a:p>
            <a:pPr lvl="2"/>
            <a:r>
              <a:rPr lang="en-US" dirty="0"/>
              <a:t>If you include a course taught outside the Math/Stats department, we may ask for a syllabus to confirm content</a:t>
            </a:r>
          </a:p>
          <a:p>
            <a:r>
              <a:rPr lang="en-US" dirty="0"/>
              <a:t>Section E:</a:t>
            </a:r>
          </a:p>
          <a:p>
            <a:pPr lvl="1"/>
            <a:r>
              <a:rPr lang="en-US" dirty="0"/>
              <a:t>Including seminar and foreign language courses</a:t>
            </a:r>
          </a:p>
          <a:p>
            <a:r>
              <a:rPr lang="en-US" dirty="0"/>
              <a:t>Section F:</a:t>
            </a:r>
          </a:p>
          <a:p>
            <a:pPr lvl="1"/>
            <a:r>
              <a:rPr lang="en-US" dirty="0"/>
              <a:t>For a list of approved courses see:</a:t>
            </a:r>
          </a:p>
          <a:p>
            <a:pPr marL="341313" lvl="1" indent="120650">
              <a:buNone/>
            </a:pPr>
            <a:r>
              <a:rPr lang="en-US" sz="2600" dirty="0">
                <a:hlinkClick r:id="rId3"/>
              </a:rPr>
              <a:t>https://fisheries.org/membership/afs-certification/faqs/#29</a:t>
            </a:r>
            <a:endParaRPr lang="en-US" sz="2600" dirty="0"/>
          </a:p>
          <a:p>
            <a:pPr lvl="1"/>
            <a:endParaRPr lang="en-US" dirty="0"/>
          </a:p>
        </p:txBody>
      </p:sp>
    </p:spTree>
    <p:extLst>
      <p:ext uri="{BB962C8B-B14F-4D97-AF65-F5344CB8AC3E}">
        <p14:creationId xmlns:p14="http://schemas.microsoft.com/office/powerpoint/2010/main" val="658541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C683-5AE0-494B-BD63-D1CEA114CBAA}"/>
              </a:ext>
            </a:extLst>
          </p:cNvPr>
          <p:cNvSpPr>
            <a:spLocks noGrp="1"/>
          </p:cNvSpPr>
          <p:nvPr>
            <p:ph type="title"/>
          </p:nvPr>
        </p:nvSpPr>
        <p:spPr>
          <a:xfrm>
            <a:off x="457200" y="76200"/>
            <a:ext cx="8229600" cy="1143000"/>
          </a:xfrm>
        </p:spPr>
        <p:txBody>
          <a:bodyPr/>
          <a:lstStyle/>
          <a:p>
            <a:r>
              <a:rPr lang="en-US" dirty="0"/>
              <a:t>Coursework Requirements</a:t>
            </a:r>
            <a:br>
              <a:rPr lang="en-US" dirty="0"/>
            </a:br>
            <a:r>
              <a:rPr lang="en-US" sz="3200" dirty="0"/>
              <a:t>Common Problems</a:t>
            </a:r>
          </a:p>
        </p:txBody>
      </p:sp>
      <p:sp>
        <p:nvSpPr>
          <p:cNvPr id="5" name="Content Placeholder 4">
            <a:extLst>
              <a:ext uri="{FF2B5EF4-FFF2-40B4-BE49-F238E27FC236}">
                <a16:creationId xmlns:a16="http://schemas.microsoft.com/office/drawing/2014/main" id="{3CEB496B-1E74-4ED6-9792-873DC82FD726}"/>
              </a:ext>
            </a:extLst>
          </p:cNvPr>
          <p:cNvSpPr>
            <a:spLocks noGrp="1"/>
          </p:cNvSpPr>
          <p:nvPr>
            <p:ph idx="1"/>
          </p:nvPr>
        </p:nvSpPr>
        <p:spPr>
          <a:xfrm>
            <a:off x="0" y="1447800"/>
            <a:ext cx="9067800" cy="4525963"/>
          </a:xfrm>
        </p:spPr>
        <p:txBody>
          <a:bodyPr/>
          <a:lstStyle/>
          <a:p>
            <a:r>
              <a:rPr lang="en-US" sz="2800" dirty="0"/>
              <a:t>Section G: </a:t>
            </a:r>
            <a:r>
              <a:rPr lang="en-US" sz="2800" dirty="0">
                <a:solidFill>
                  <a:srgbClr val="FF0000"/>
                </a:solidFill>
              </a:rPr>
              <a:t>(new as of 2019)</a:t>
            </a:r>
            <a:endParaRPr lang="en-US" sz="2800" dirty="0"/>
          </a:p>
          <a:p>
            <a:pPr lvl="1"/>
            <a:r>
              <a:rPr lang="en-US" sz="2400" dirty="0"/>
              <a:t>This category allows applicants to substitute formal work experience (e.g., internships, seasonal jobs, volunteer) in lieu of some coursework</a:t>
            </a:r>
          </a:p>
          <a:p>
            <a:pPr lvl="1"/>
            <a:r>
              <a:rPr lang="en-US" sz="2400" dirty="0">
                <a:solidFill>
                  <a:srgbClr val="FF0000"/>
                </a:solidFill>
              </a:rPr>
              <a:t>Anticipated problems</a:t>
            </a:r>
          </a:p>
          <a:p>
            <a:pPr lvl="2"/>
            <a:r>
              <a:rPr lang="en-US" sz="2000" dirty="0"/>
              <a:t>Statements from both applicant and supervisor are missing</a:t>
            </a:r>
          </a:p>
          <a:p>
            <a:pPr lvl="2"/>
            <a:r>
              <a:rPr lang="en-US" sz="2000" dirty="0"/>
              <a:t>Cannot count experiences gained as a graduate student</a:t>
            </a:r>
          </a:p>
          <a:p>
            <a:pPr lvl="2"/>
            <a:r>
              <a:rPr lang="en-US" sz="2000" dirty="0"/>
              <a:t>Cannot count one experience in multiple categories</a:t>
            </a:r>
          </a:p>
          <a:p>
            <a:pPr lvl="3"/>
            <a:r>
              <a:rPr lang="en-US" sz="1600" dirty="0"/>
              <a:t>e.g., a seasonal internship with a state agency cannot count as 3 credits towards both Section A (Fisheries) and section F (human dimensions).</a:t>
            </a:r>
          </a:p>
          <a:p>
            <a:pPr lvl="1"/>
            <a:endParaRPr lang="en-US" dirty="0"/>
          </a:p>
        </p:txBody>
      </p:sp>
    </p:spTree>
    <p:extLst>
      <p:ext uri="{BB962C8B-B14F-4D97-AF65-F5344CB8AC3E}">
        <p14:creationId xmlns:p14="http://schemas.microsoft.com/office/powerpoint/2010/main" val="3644034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73380" y="304800"/>
            <a:ext cx="9890760" cy="1143000"/>
          </a:xfrm>
        </p:spPr>
        <p:txBody>
          <a:bodyPr/>
          <a:lstStyle/>
          <a:p>
            <a:pPr eaLnBrk="1" hangingPunct="1"/>
            <a:r>
              <a:rPr lang="en-US" altLang="en-US" sz="3600" b="1" dirty="0"/>
              <a:t>Professional Experience Requirements</a:t>
            </a:r>
            <a:br>
              <a:rPr lang="en-US" altLang="en-US" sz="3200" b="1" dirty="0"/>
            </a:br>
            <a:r>
              <a:rPr lang="en-US" altLang="en-US" sz="3200" b="1" dirty="0"/>
              <a:t>FP-C</a:t>
            </a:r>
            <a:endParaRPr lang="en-US" altLang="en-US" sz="1800" i="1" dirty="0"/>
          </a:p>
        </p:txBody>
      </p:sp>
      <p:sp>
        <p:nvSpPr>
          <p:cNvPr id="3" name="Content Placeholder 2">
            <a:extLst>
              <a:ext uri="{FF2B5EF4-FFF2-40B4-BE49-F238E27FC236}">
                <a16:creationId xmlns:a16="http://schemas.microsoft.com/office/drawing/2014/main" id="{DD98ADCF-A754-427E-A0C2-81838AB3E01D}"/>
              </a:ext>
            </a:extLst>
          </p:cNvPr>
          <p:cNvSpPr>
            <a:spLocks noGrp="1"/>
          </p:cNvSpPr>
          <p:nvPr>
            <p:ph idx="1"/>
          </p:nvPr>
        </p:nvSpPr>
        <p:spPr/>
        <p:txBody>
          <a:bodyPr/>
          <a:lstStyle/>
          <a:p>
            <a:r>
              <a:rPr lang="en-US" dirty="0"/>
              <a:t>BS or BA degree</a:t>
            </a:r>
          </a:p>
          <a:p>
            <a:pPr lvl="1"/>
            <a:r>
              <a:rPr lang="en-US" dirty="0"/>
              <a:t>5 years of full-time qualifying experience</a:t>
            </a:r>
          </a:p>
          <a:p>
            <a:r>
              <a:rPr lang="en-US" dirty="0"/>
              <a:t>MS or MA degree</a:t>
            </a:r>
          </a:p>
          <a:p>
            <a:pPr lvl="1"/>
            <a:r>
              <a:rPr lang="en-US" dirty="0"/>
              <a:t>4 years of full-time qualifying experience </a:t>
            </a:r>
          </a:p>
          <a:p>
            <a:pPr lvl="2"/>
            <a:r>
              <a:rPr lang="en-US" dirty="0"/>
              <a:t>Must be post-bachelor’s degree</a:t>
            </a:r>
          </a:p>
          <a:p>
            <a:r>
              <a:rPr lang="en-US" dirty="0"/>
              <a:t>PhD degree</a:t>
            </a:r>
          </a:p>
          <a:p>
            <a:pPr lvl="1"/>
            <a:r>
              <a:rPr lang="en-US" dirty="0"/>
              <a:t>Two years of full-time qualifying experience</a:t>
            </a:r>
          </a:p>
          <a:p>
            <a:pPr lvl="2"/>
            <a:r>
              <a:rPr lang="en-US" dirty="0"/>
              <a:t> Must be post-bachelor’s degree</a:t>
            </a:r>
          </a:p>
        </p:txBody>
      </p:sp>
    </p:spTree>
    <p:extLst>
      <p:ext uri="{BB962C8B-B14F-4D97-AF65-F5344CB8AC3E}">
        <p14:creationId xmlns:p14="http://schemas.microsoft.com/office/powerpoint/2010/main" val="3093937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73380" y="304800"/>
            <a:ext cx="9890760" cy="1143000"/>
          </a:xfrm>
        </p:spPr>
        <p:txBody>
          <a:bodyPr/>
          <a:lstStyle/>
          <a:p>
            <a:pPr eaLnBrk="1" hangingPunct="1"/>
            <a:r>
              <a:rPr lang="en-US" altLang="en-US" sz="3600" b="1" dirty="0"/>
              <a:t>Professional Experience Requirements</a:t>
            </a:r>
            <a:br>
              <a:rPr lang="en-US" altLang="en-US" sz="3200" b="1" dirty="0"/>
            </a:br>
            <a:r>
              <a:rPr lang="en-US" altLang="en-US" sz="2800" b="1" dirty="0"/>
              <a:t>Common Problems</a:t>
            </a:r>
            <a:endParaRPr lang="en-US" altLang="en-US" sz="2800" i="1" dirty="0"/>
          </a:p>
        </p:txBody>
      </p:sp>
      <p:sp>
        <p:nvSpPr>
          <p:cNvPr id="3" name="Content Placeholder 2">
            <a:extLst>
              <a:ext uri="{FF2B5EF4-FFF2-40B4-BE49-F238E27FC236}">
                <a16:creationId xmlns:a16="http://schemas.microsoft.com/office/drawing/2014/main" id="{DD98ADCF-A754-427E-A0C2-81838AB3E01D}"/>
              </a:ext>
            </a:extLst>
          </p:cNvPr>
          <p:cNvSpPr>
            <a:spLocks noGrp="1"/>
          </p:cNvSpPr>
          <p:nvPr>
            <p:ph idx="1"/>
          </p:nvPr>
        </p:nvSpPr>
        <p:spPr>
          <a:xfrm>
            <a:off x="114300" y="1524000"/>
            <a:ext cx="8915400" cy="4525963"/>
          </a:xfrm>
        </p:spPr>
        <p:txBody>
          <a:bodyPr/>
          <a:lstStyle/>
          <a:p>
            <a:r>
              <a:rPr lang="en-US" sz="2800" dirty="0"/>
              <a:t>Including experience gained pre-BS/BA</a:t>
            </a:r>
            <a:r>
              <a:rPr lang="en-US" dirty="0"/>
              <a:t> </a:t>
            </a:r>
          </a:p>
          <a:p>
            <a:r>
              <a:rPr lang="en-US" sz="2800" dirty="0"/>
              <a:t>Most technician level positions do not count</a:t>
            </a:r>
          </a:p>
          <a:p>
            <a:pPr lvl="1"/>
            <a:r>
              <a:rPr lang="en-US" sz="2400" dirty="0"/>
              <a:t>Seasonal or term-employment does not count</a:t>
            </a:r>
            <a:endParaRPr lang="en-US" dirty="0"/>
          </a:p>
          <a:p>
            <a:r>
              <a:rPr lang="en-US" sz="2800" dirty="0"/>
              <a:t>Including graduate student employment</a:t>
            </a:r>
          </a:p>
          <a:p>
            <a:pPr lvl="1"/>
            <a:r>
              <a:rPr lang="en-US" sz="2400" dirty="0"/>
              <a:t>These experiences already reduce the number of years of experience required</a:t>
            </a:r>
          </a:p>
          <a:p>
            <a:r>
              <a:rPr lang="en-US" sz="2800" dirty="0"/>
              <a:t>Not including enough details for evaluation</a:t>
            </a:r>
          </a:p>
          <a:p>
            <a:pPr lvl="1"/>
            <a:r>
              <a:rPr lang="en-US" sz="2400" dirty="0"/>
              <a:t>Please provide detailed job descriptions</a:t>
            </a:r>
            <a:r>
              <a:rPr lang="en-US" dirty="0"/>
              <a:t>	</a:t>
            </a:r>
          </a:p>
          <a:p>
            <a:r>
              <a:rPr lang="en-US" sz="2800" dirty="0"/>
              <a:t>See:</a:t>
            </a:r>
            <a:r>
              <a:rPr lang="en-US" dirty="0"/>
              <a:t> </a:t>
            </a:r>
            <a:r>
              <a:rPr lang="en-US" sz="2800" dirty="0">
                <a:hlinkClick r:id="rId4"/>
              </a:rPr>
              <a:t>https://fisheries.org/membership/afs-certification/faqs/#16</a:t>
            </a:r>
            <a:endParaRPr lang="en-US" sz="2800" dirty="0"/>
          </a:p>
          <a:p>
            <a:endParaRPr lang="en-US" sz="2800" dirty="0"/>
          </a:p>
          <a:p>
            <a:endParaRPr lang="en-US" dirty="0"/>
          </a:p>
          <a:p>
            <a:endParaRPr lang="en-US" dirty="0"/>
          </a:p>
        </p:txBody>
      </p:sp>
    </p:spTree>
    <p:extLst>
      <p:ext uri="{BB962C8B-B14F-4D97-AF65-F5344CB8AC3E}">
        <p14:creationId xmlns:p14="http://schemas.microsoft.com/office/powerpoint/2010/main" val="809703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 y="304800"/>
            <a:ext cx="8991600" cy="1143000"/>
          </a:xfrm>
        </p:spPr>
        <p:txBody>
          <a:bodyPr/>
          <a:lstStyle/>
          <a:p>
            <a:pPr eaLnBrk="1" hangingPunct="1"/>
            <a:r>
              <a:rPr lang="en-US" altLang="en-US" sz="3200" b="1" dirty="0"/>
              <a:t>Professional Development Quality Points (PDQP’s)</a:t>
            </a:r>
            <a:br>
              <a:rPr lang="en-US" altLang="en-US" sz="3200" b="1" dirty="0"/>
            </a:br>
            <a:endParaRPr lang="en-US" altLang="en-US" sz="1800" i="1" dirty="0"/>
          </a:p>
        </p:txBody>
      </p:sp>
      <p:sp>
        <p:nvSpPr>
          <p:cNvPr id="18435" name="Rectangle 3"/>
          <p:cNvSpPr>
            <a:spLocks noGrp="1" noChangeArrowheads="1"/>
          </p:cNvSpPr>
          <p:nvPr>
            <p:ph type="body" idx="1"/>
          </p:nvPr>
        </p:nvSpPr>
        <p:spPr>
          <a:xfrm>
            <a:off x="152400" y="1676400"/>
            <a:ext cx="8839199" cy="3733800"/>
          </a:xfrm>
        </p:spPr>
        <p:txBody>
          <a:bodyPr/>
          <a:lstStyle/>
          <a:p>
            <a:pPr algn="ctr" eaLnBrk="1" hangingPunct="1">
              <a:buFontTx/>
              <a:buNone/>
            </a:pPr>
            <a:r>
              <a:rPr lang="en-US" altLang="en-US" sz="2400" dirty="0">
                <a:solidFill>
                  <a:srgbClr val="002060"/>
                </a:solidFill>
                <a:latin typeface="Segoe UI Semibold" panose="020B0702040204020203" pitchFamily="34" charset="0"/>
                <a:cs typeface="Segoe UI Semibold" panose="020B0702040204020203" pitchFamily="34" charset="0"/>
              </a:rPr>
              <a:t>To keep abreast of developments in the field and ensure continued enhancement of knowledge and skills.</a:t>
            </a:r>
          </a:p>
          <a:p>
            <a:pPr eaLnBrk="1" hangingPunct="1">
              <a:buFontTx/>
              <a:buNone/>
            </a:pPr>
            <a:endParaRPr lang="en-US" altLang="en-US" sz="2400" dirty="0">
              <a:solidFill>
                <a:srgbClr val="002060"/>
              </a:solidFill>
              <a:latin typeface="Segoe UI Semibold" panose="020B0702040204020203" pitchFamily="34" charset="0"/>
              <a:cs typeface="Segoe UI Semibold" panose="020B0702040204020203" pitchFamily="34" charset="0"/>
            </a:endParaRPr>
          </a:p>
          <a:p>
            <a:pPr eaLnBrk="1" hangingPunct="1">
              <a:buFontTx/>
              <a:buNone/>
            </a:pPr>
            <a:r>
              <a:rPr lang="en-US" altLang="en-US" sz="2400" dirty="0">
                <a:solidFill>
                  <a:srgbClr val="002060"/>
                </a:solidFill>
                <a:latin typeface="Segoe UI Semibold" panose="020B0702040204020203" pitchFamily="34" charset="0"/>
                <a:cs typeface="Segoe UI Semibold" panose="020B0702040204020203" pitchFamily="34" charset="0"/>
              </a:rPr>
              <a:t>Category I </a:t>
            </a:r>
            <a:r>
              <a:rPr lang="en-US" altLang="en-US" sz="2400" dirty="0">
                <a:latin typeface="Segoe UI Semibold" panose="020B0702040204020203" pitchFamily="34" charset="0"/>
                <a:cs typeface="Segoe UI Semibold" panose="020B0702040204020203" pitchFamily="34" charset="0"/>
              </a:rPr>
              <a:t>– Continuing Ed, Fisheries</a:t>
            </a:r>
          </a:p>
          <a:p>
            <a:pPr eaLnBrk="1" hangingPunct="1">
              <a:spcBef>
                <a:spcPct val="50000"/>
              </a:spcBef>
              <a:buFontTx/>
              <a:buNone/>
            </a:pPr>
            <a:r>
              <a:rPr lang="en-US" altLang="en-US" sz="2400" dirty="0">
                <a:solidFill>
                  <a:srgbClr val="002060"/>
                </a:solidFill>
                <a:latin typeface="Segoe UI Semibold" panose="020B0702040204020203" pitchFamily="34" charset="0"/>
                <a:cs typeface="Segoe UI Semibold" panose="020B0702040204020203" pitchFamily="34" charset="0"/>
              </a:rPr>
              <a:t>Category II </a:t>
            </a:r>
            <a:r>
              <a:rPr lang="en-US" altLang="en-US" sz="2400" dirty="0">
                <a:latin typeface="Segoe UI Semibold" panose="020B0702040204020203" pitchFamily="34" charset="0"/>
                <a:cs typeface="Segoe UI Semibold" panose="020B0702040204020203" pitchFamily="34" charset="0"/>
              </a:rPr>
              <a:t>– Continuing Ed, Non-fisheries</a:t>
            </a:r>
          </a:p>
          <a:p>
            <a:pPr eaLnBrk="1" hangingPunct="1">
              <a:spcBef>
                <a:spcPct val="50000"/>
              </a:spcBef>
              <a:buFontTx/>
              <a:buNone/>
            </a:pPr>
            <a:r>
              <a:rPr lang="en-US" altLang="en-US" sz="2400" dirty="0">
                <a:solidFill>
                  <a:srgbClr val="002060"/>
                </a:solidFill>
                <a:latin typeface="Segoe UI Semibold" panose="020B0702040204020203" pitchFamily="34" charset="0"/>
                <a:cs typeface="Segoe UI Semibold" panose="020B0702040204020203" pitchFamily="34" charset="0"/>
              </a:rPr>
              <a:t>Category III </a:t>
            </a:r>
            <a:r>
              <a:rPr lang="en-US" altLang="en-US" sz="2400" dirty="0">
                <a:latin typeface="Segoe UI Semibold" panose="020B0702040204020203" pitchFamily="34" charset="0"/>
                <a:cs typeface="Segoe UI Semibold" panose="020B0702040204020203" pitchFamily="34" charset="0"/>
              </a:rPr>
              <a:t>– Oral communication in fisheries or non-fisheries</a:t>
            </a:r>
          </a:p>
          <a:p>
            <a:pPr eaLnBrk="1" hangingPunct="1">
              <a:spcBef>
                <a:spcPct val="50000"/>
              </a:spcBef>
              <a:buFontTx/>
              <a:buNone/>
            </a:pPr>
            <a:r>
              <a:rPr lang="en-US" altLang="en-US" sz="2400" dirty="0">
                <a:solidFill>
                  <a:srgbClr val="002060"/>
                </a:solidFill>
                <a:latin typeface="Segoe UI Semibold" panose="020B0702040204020203" pitchFamily="34" charset="0"/>
                <a:cs typeface="Segoe UI Semibold" panose="020B0702040204020203" pitchFamily="34" charset="0"/>
              </a:rPr>
              <a:t>Category IV </a:t>
            </a:r>
            <a:r>
              <a:rPr lang="en-US" altLang="en-US" sz="2400" dirty="0">
                <a:latin typeface="Segoe UI Semibold" panose="020B0702040204020203" pitchFamily="34" charset="0"/>
                <a:cs typeface="Segoe UI Semibold" panose="020B0702040204020203" pitchFamily="34" charset="0"/>
              </a:rPr>
              <a:t>– Written communication</a:t>
            </a:r>
          </a:p>
          <a:p>
            <a:pPr eaLnBrk="1" hangingPunct="1">
              <a:spcBef>
                <a:spcPct val="50000"/>
              </a:spcBef>
              <a:buFontTx/>
              <a:buNone/>
            </a:pPr>
            <a:r>
              <a:rPr lang="en-US" altLang="en-US" sz="2400" dirty="0">
                <a:solidFill>
                  <a:srgbClr val="002060"/>
                </a:solidFill>
                <a:latin typeface="Segoe UI Semibold" panose="020B0702040204020203" pitchFamily="34" charset="0"/>
                <a:cs typeface="Segoe UI Semibold" panose="020B0702040204020203" pitchFamily="34" charset="0"/>
              </a:rPr>
              <a:t>Category V </a:t>
            </a:r>
            <a:r>
              <a:rPr lang="en-US" altLang="en-US" sz="2400" dirty="0">
                <a:latin typeface="Segoe UI Semibold" panose="020B0702040204020203" pitchFamily="34" charset="0"/>
                <a:cs typeface="Segoe UI Semibold" panose="020B0702040204020203" pitchFamily="34" charset="0"/>
              </a:rPr>
              <a:t>– Service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200" b="1" dirty="0"/>
              <a:t>Professional Development Quality Points (PDQP’s)</a:t>
            </a:r>
            <a:br>
              <a:rPr lang="en-US" altLang="en-US" sz="3200" b="1" dirty="0"/>
            </a:br>
            <a:endParaRPr lang="en-US" altLang="en-US" sz="1800" i="1" dirty="0"/>
          </a:p>
        </p:txBody>
      </p:sp>
      <p:sp>
        <p:nvSpPr>
          <p:cNvPr id="6" name="Content Placeholder 5">
            <a:extLst>
              <a:ext uri="{FF2B5EF4-FFF2-40B4-BE49-F238E27FC236}">
                <a16:creationId xmlns:a16="http://schemas.microsoft.com/office/drawing/2014/main" id="{BB9AC656-009E-4E73-B3B7-0397A90E05C0}"/>
              </a:ext>
            </a:extLst>
          </p:cNvPr>
          <p:cNvSpPr>
            <a:spLocks noGrp="1"/>
          </p:cNvSpPr>
          <p:nvPr>
            <p:ph sz="half" idx="1"/>
          </p:nvPr>
        </p:nvSpPr>
        <p:spPr>
          <a:xfrm>
            <a:off x="609600" y="3505200"/>
            <a:ext cx="7924800" cy="1508105"/>
          </a:xfrm>
          <a:prstGeom prst="rect">
            <a:avLst/>
          </a:prstGeom>
        </p:spPr>
        <p:txBody>
          <a:bodyPr wrap="square">
            <a:spAutoFit/>
          </a:bodyPr>
          <a:lstStyle/>
          <a:p>
            <a:pPr marL="0" indent="0">
              <a:buNone/>
            </a:pPr>
            <a:r>
              <a:rPr lang="en-US" sz="2000" b="1" i="0" u="sng" dirty="0">
                <a:solidFill>
                  <a:srgbClr val="444444"/>
                </a:solidFill>
                <a:latin typeface="PT Sans"/>
              </a:rPr>
              <a:t>Category                   PDQP Requirements_______________</a:t>
            </a:r>
            <a:endParaRPr lang="en-US" sz="2000" b="1" i="0" dirty="0">
              <a:solidFill>
                <a:srgbClr val="444444"/>
              </a:solidFill>
              <a:latin typeface="PT Sans"/>
            </a:endParaRPr>
          </a:p>
          <a:p>
            <a:pPr marL="0" indent="0">
              <a:buNone/>
            </a:pPr>
            <a:r>
              <a:rPr lang="en-US" sz="2000" b="1" i="0" dirty="0">
                <a:solidFill>
                  <a:srgbClr val="444444"/>
                </a:solidFill>
                <a:latin typeface="PT Sans"/>
              </a:rPr>
              <a:t>I or II                           Minimum </a:t>
            </a:r>
            <a:r>
              <a:rPr lang="en-US" sz="2000" b="1" dirty="0">
                <a:solidFill>
                  <a:srgbClr val="444444"/>
                </a:solidFill>
                <a:latin typeface="PT Sans"/>
              </a:rPr>
              <a:t>10</a:t>
            </a:r>
            <a:r>
              <a:rPr lang="en-US" sz="2000" b="1" i="0" dirty="0">
                <a:solidFill>
                  <a:srgbClr val="444444"/>
                </a:solidFill>
                <a:latin typeface="PT Sans"/>
              </a:rPr>
              <a:t>, maximum 20, combined</a:t>
            </a:r>
          </a:p>
          <a:p>
            <a:pPr marL="0" indent="0">
              <a:buNone/>
            </a:pPr>
            <a:r>
              <a:rPr lang="en-US" sz="2000" b="1" u="sng" dirty="0">
                <a:solidFill>
                  <a:srgbClr val="444444"/>
                </a:solidFill>
                <a:latin typeface="PT Sans"/>
              </a:rPr>
              <a:t>III, IV, V </a:t>
            </a:r>
            <a:r>
              <a:rPr lang="en-US" sz="2000" b="1" i="0" u="sng" dirty="0">
                <a:solidFill>
                  <a:srgbClr val="444444"/>
                </a:solidFill>
                <a:latin typeface="PT Sans"/>
              </a:rPr>
              <a:t>                     </a:t>
            </a:r>
            <a:r>
              <a:rPr lang="en-US" sz="2000" b="1" u="sng" dirty="0">
                <a:solidFill>
                  <a:srgbClr val="444444"/>
                </a:solidFill>
                <a:latin typeface="PT Sans"/>
              </a:rPr>
              <a:t> Minimum 10, maximum 20, combined</a:t>
            </a:r>
            <a:endParaRPr lang="en-US" sz="2000" b="1" i="0" u="sng" dirty="0">
              <a:solidFill>
                <a:srgbClr val="444444"/>
              </a:solidFill>
              <a:latin typeface="PT Sans"/>
            </a:endParaRPr>
          </a:p>
          <a:p>
            <a:pPr marL="0" indent="0">
              <a:buNone/>
            </a:pPr>
            <a:r>
              <a:rPr lang="en-US" sz="2000" b="1" i="0" dirty="0">
                <a:solidFill>
                  <a:srgbClr val="444444"/>
                </a:solidFill>
                <a:latin typeface="PT Sans"/>
              </a:rPr>
              <a:t>			Total Minimum </a:t>
            </a:r>
            <a:r>
              <a:rPr lang="en-US" sz="2000" b="1" dirty="0">
                <a:solidFill>
                  <a:srgbClr val="444444"/>
                </a:solidFill>
                <a:latin typeface="PT Sans"/>
              </a:rPr>
              <a:t>30</a:t>
            </a:r>
            <a:endParaRPr lang="en-US" sz="2000" b="1" i="0" dirty="0">
              <a:solidFill>
                <a:srgbClr val="444444"/>
              </a:solidFill>
              <a:latin typeface="PT Sans"/>
            </a:endParaRPr>
          </a:p>
        </p:txBody>
      </p:sp>
      <p:sp>
        <p:nvSpPr>
          <p:cNvPr id="4" name="Content Placeholder 3">
            <a:extLst>
              <a:ext uri="{FF2B5EF4-FFF2-40B4-BE49-F238E27FC236}">
                <a16:creationId xmlns:a16="http://schemas.microsoft.com/office/drawing/2014/main" id="{B0891FFE-7AAA-4891-98C4-8E489605E824}"/>
              </a:ext>
            </a:extLst>
          </p:cNvPr>
          <p:cNvSpPr>
            <a:spLocks noGrp="1"/>
          </p:cNvSpPr>
          <p:nvPr>
            <p:ph sz="half" idx="2"/>
          </p:nvPr>
        </p:nvSpPr>
        <p:spPr>
          <a:xfrm>
            <a:off x="213360" y="1600200"/>
            <a:ext cx="8717280" cy="1828800"/>
          </a:xfrm>
        </p:spPr>
        <p:txBody>
          <a:bodyPr/>
          <a:lstStyle/>
          <a:p>
            <a:r>
              <a:rPr lang="en-US" b="1" dirty="0"/>
              <a:t>To apply for FP-C or </a:t>
            </a:r>
          </a:p>
          <a:p>
            <a:r>
              <a:rPr lang="en-US" b="1" dirty="0"/>
              <a:t>To upgrade from FP-A to FP-C</a:t>
            </a:r>
          </a:p>
          <a:p>
            <a:pPr lvl="1"/>
            <a:r>
              <a:rPr lang="en-US" sz="2400" dirty="0"/>
              <a:t>In the </a:t>
            </a:r>
            <a:r>
              <a:rPr lang="en-US" sz="2400" u="sng" dirty="0"/>
              <a:t>past 2 years </a:t>
            </a:r>
            <a:r>
              <a:rPr lang="en-US" sz="2400" dirty="0"/>
              <a:t>you must accumulate the following:</a:t>
            </a:r>
          </a:p>
        </p:txBody>
      </p:sp>
      <p:sp>
        <p:nvSpPr>
          <p:cNvPr id="5" name="Rectangle 4">
            <a:extLst>
              <a:ext uri="{FF2B5EF4-FFF2-40B4-BE49-F238E27FC236}">
                <a16:creationId xmlns:a16="http://schemas.microsoft.com/office/drawing/2014/main" id="{542052BE-C519-4E8E-925B-64A20B04ACB4}"/>
              </a:ext>
            </a:extLst>
          </p:cNvPr>
          <p:cNvSpPr/>
          <p:nvPr/>
        </p:nvSpPr>
        <p:spPr>
          <a:xfrm>
            <a:off x="914840" y="6260068"/>
            <a:ext cx="7363252" cy="646331"/>
          </a:xfrm>
          <a:prstGeom prst="rect">
            <a:avLst/>
          </a:prstGeom>
        </p:spPr>
        <p:txBody>
          <a:bodyPr>
            <a:spAutoFit/>
          </a:bodyPr>
          <a:lstStyle/>
          <a:p>
            <a:pPr algn="ctr"/>
            <a:r>
              <a:rPr lang="en-US" dirty="0">
                <a:hlinkClick r:id="rId4"/>
              </a:rPr>
              <a:t>https://fisheries.org/membership/afs-certification/faqs/#37</a:t>
            </a:r>
            <a:endParaRPr lang="en-US" dirty="0"/>
          </a:p>
          <a:p>
            <a:pPr algn="ctr"/>
            <a:endParaRPr lang="en-US" dirty="0"/>
          </a:p>
        </p:txBody>
      </p:sp>
    </p:spTree>
    <p:extLst>
      <p:ext uri="{BB962C8B-B14F-4D97-AF65-F5344CB8AC3E}">
        <p14:creationId xmlns:p14="http://schemas.microsoft.com/office/powerpoint/2010/main" val="409743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81000"/>
            <a:ext cx="8229600" cy="1143000"/>
          </a:xfrm>
        </p:spPr>
        <p:txBody>
          <a:bodyPr/>
          <a:lstStyle/>
          <a:p>
            <a:pPr eaLnBrk="1" hangingPunct="1">
              <a:defRPr/>
            </a:pPr>
            <a:r>
              <a:rPr lang="en-US" sz="4000" b="1" dirty="0">
                <a:ea typeface="Arial" panose="020B0604020202020204" pitchFamily="34" charset="0"/>
              </a:rPr>
              <a:t>AFS Professional Certification O</a:t>
            </a:r>
            <a:r>
              <a:rPr lang="en-US" sz="4000" b="1" spc="-5" dirty="0">
                <a:ea typeface="Arial" panose="020B0604020202020204" pitchFamily="34" charset="0"/>
              </a:rPr>
              <a:t>b</a:t>
            </a:r>
            <a:r>
              <a:rPr lang="en-US" sz="4000" b="1" spc="5" dirty="0">
                <a:ea typeface="Arial" panose="020B0604020202020204" pitchFamily="34" charset="0"/>
              </a:rPr>
              <a:t>j</a:t>
            </a:r>
            <a:r>
              <a:rPr lang="en-US" sz="4000" b="1" dirty="0">
                <a:ea typeface="Arial" panose="020B0604020202020204" pitchFamily="34" charset="0"/>
              </a:rPr>
              <a:t>e</a:t>
            </a:r>
            <a:r>
              <a:rPr lang="en-US" sz="4000" b="1" spc="5" dirty="0">
                <a:ea typeface="Arial" panose="020B0604020202020204" pitchFamily="34" charset="0"/>
              </a:rPr>
              <a:t>c</a:t>
            </a:r>
            <a:r>
              <a:rPr lang="en-US" sz="4000" b="1" dirty="0">
                <a:ea typeface="Arial" panose="020B0604020202020204" pitchFamily="34" charset="0"/>
              </a:rPr>
              <a:t>t</a:t>
            </a:r>
            <a:r>
              <a:rPr lang="en-US" sz="4000" b="1" spc="-5" dirty="0">
                <a:ea typeface="Arial" panose="020B0604020202020204" pitchFamily="34" charset="0"/>
              </a:rPr>
              <a:t>iv</a:t>
            </a:r>
            <a:r>
              <a:rPr lang="en-US" sz="4000" b="1" dirty="0">
                <a:ea typeface="Arial" panose="020B0604020202020204" pitchFamily="34" charset="0"/>
              </a:rPr>
              <a:t>es</a:t>
            </a:r>
            <a:endParaRPr lang="en-US" sz="4000" b="1" dirty="0"/>
          </a:p>
        </p:txBody>
      </p:sp>
      <p:grpSp>
        <p:nvGrpSpPr>
          <p:cNvPr id="2" name="Group 1">
            <a:extLst>
              <a:ext uri="{FF2B5EF4-FFF2-40B4-BE49-F238E27FC236}">
                <a16:creationId xmlns:a16="http://schemas.microsoft.com/office/drawing/2014/main" id="{3272534F-A23C-465D-887A-F11AD16D059C}"/>
              </a:ext>
            </a:extLst>
          </p:cNvPr>
          <p:cNvGrpSpPr/>
          <p:nvPr/>
        </p:nvGrpSpPr>
        <p:grpSpPr>
          <a:xfrm>
            <a:off x="228600" y="1752600"/>
            <a:ext cx="8763000" cy="3694113"/>
            <a:chOff x="381000" y="1828800"/>
            <a:chExt cx="8382000" cy="3694113"/>
          </a:xfrm>
        </p:grpSpPr>
        <p:sp>
          <p:nvSpPr>
            <p:cNvPr id="5123" name="Rectangle 1"/>
            <p:cNvSpPr>
              <a:spLocks noChangeArrowheads="1"/>
            </p:cNvSpPr>
            <p:nvPr/>
          </p:nvSpPr>
          <p:spPr bwMode="auto">
            <a:xfrm>
              <a:off x="381000" y="1828800"/>
              <a:ext cx="8382000" cy="3694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buFontTx/>
                <a:buAutoNum type="arabicParenR"/>
              </a:pPr>
              <a:r>
                <a:rPr lang="en-US" altLang="en-US" b="1" dirty="0">
                  <a:solidFill>
                    <a:srgbClr val="000000"/>
                  </a:solidFill>
                  <a:ea typeface="Calibri" panose="020F0502020204030204" pitchFamily="34" charset="0"/>
                  <a:cs typeface="Calibri" panose="020F0502020204030204" pitchFamily="34" charset="0"/>
                </a:rPr>
                <a:t>To provide governmental and nongovernmental agencies and organizations, private firms, courts, and the general public with a definitive minimum standard of experience and education for fisheries professionals</a:t>
              </a:r>
            </a:p>
            <a:p>
              <a:pPr eaLnBrk="1" hangingPunct="1">
                <a:buFontTx/>
                <a:buAutoNum type="arabicParenR"/>
              </a:pPr>
              <a:endParaRPr lang="en-US" altLang="en-US" b="1" dirty="0">
                <a:solidFill>
                  <a:srgbClr val="000000"/>
                </a:solidFill>
                <a:ea typeface="Calibri" panose="020F0502020204030204" pitchFamily="34" charset="0"/>
                <a:cs typeface="Calibri" panose="020F0502020204030204" pitchFamily="34" charset="0"/>
              </a:endParaRPr>
            </a:p>
            <a:p>
              <a:pPr eaLnBrk="1" hangingPunct="1">
                <a:buFontTx/>
                <a:buAutoNum type="arabicParenR"/>
              </a:pPr>
              <a:endParaRPr lang="en-US" altLang="en-US" b="1" dirty="0">
                <a:solidFill>
                  <a:srgbClr val="000000"/>
                </a:solidFill>
                <a:ea typeface="Calibri" panose="020F0502020204030204" pitchFamily="34" charset="0"/>
                <a:cs typeface="Calibri" panose="020F0502020204030204" pitchFamily="34" charset="0"/>
              </a:endParaRPr>
            </a:p>
            <a:p>
              <a:pPr eaLnBrk="1" hangingPunct="1">
                <a:buFontTx/>
                <a:buAutoNum type="arabicParenR"/>
              </a:pPr>
              <a:endParaRPr lang="en-US" altLang="en-US" b="1" dirty="0">
                <a:solidFill>
                  <a:srgbClr val="000000"/>
                </a:solidFill>
                <a:ea typeface="Calibri" panose="020F0502020204030204" pitchFamily="34" charset="0"/>
                <a:cs typeface="Calibri" panose="020F0502020204030204" pitchFamily="34" charset="0"/>
              </a:endParaRPr>
            </a:p>
            <a:p>
              <a:pPr eaLnBrk="1" hangingPunct="1">
                <a:buFontTx/>
                <a:buAutoNum type="arabicParenR"/>
              </a:pPr>
              <a:endParaRPr lang="en-US" altLang="en-US" b="1" dirty="0">
                <a:solidFill>
                  <a:srgbClr val="000000"/>
                </a:solidFill>
                <a:ea typeface="Calibri" panose="020F0502020204030204" pitchFamily="34" charset="0"/>
                <a:cs typeface="Calibri" panose="020F0502020204030204" pitchFamily="34" charset="0"/>
              </a:endParaRPr>
            </a:p>
            <a:p>
              <a:pPr eaLnBrk="1" hangingPunct="1">
                <a:buFontTx/>
                <a:buAutoNum type="arabicParenR"/>
              </a:pPr>
              <a:endParaRPr lang="en-US" altLang="en-US" b="1" dirty="0">
                <a:solidFill>
                  <a:srgbClr val="000000"/>
                </a:solidFill>
                <a:ea typeface="Calibri" panose="020F0502020204030204" pitchFamily="34" charset="0"/>
                <a:cs typeface="Calibri" panose="020F0502020204030204" pitchFamily="34" charset="0"/>
              </a:endParaRPr>
            </a:p>
            <a:p>
              <a:pPr eaLnBrk="1" hangingPunct="1">
                <a:buFontTx/>
                <a:buAutoNum type="arabicParenR"/>
              </a:pPr>
              <a:endParaRPr lang="en-US" altLang="en-US" b="1" dirty="0">
                <a:solidFill>
                  <a:srgbClr val="000000"/>
                </a:solidFill>
                <a:ea typeface="Calibri" panose="020F0502020204030204" pitchFamily="34" charset="0"/>
                <a:cs typeface="Calibri" panose="020F0502020204030204" pitchFamily="34" charset="0"/>
              </a:endParaRPr>
            </a:p>
            <a:p>
              <a:pPr eaLnBrk="1" hangingPunct="1">
                <a:buFontTx/>
                <a:buAutoNum type="arabicParenR"/>
              </a:pPr>
              <a:endParaRPr lang="en-US" altLang="en-US" b="1" dirty="0">
                <a:solidFill>
                  <a:srgbClr val="000000"/>
                </a:solidFill>
                <a:ea typeface="Calibri" panose="020F0502020204030204" pitchFamily="34" charset="0"/>
                <a:cs typeface="Calibri" panose="020F0502020204030204" pitchFamily="34" charset="0"/>
              </a:endParaRPr>
            </a:p>
            <a:p>
              <a:pPr eaLnBrk="1" hangingPunct="1">
                <a:buFontTx/>
                <a:buAutoNum type="arabicParenR"/>
              </a:pPr>
              <a:r>
                <a:rPr lang="en-US" altLang="en-US" b="1" dirty="0">
                  <a:solidFill>
                    <a:srgbClr val="000000"/>
                  </a:solidFill>
                  <a:ea typeface="Calibri" panose="020F0502020204030204" pitchFamily="34" charset="0"/>
                  <a:cs typeface="Calibri" panose="020F0502020204030204" pitchFamily="34" charset="0"/>
                </a:rPr>
                <a:t>To foster broader recognition of fisheries professionals as well-educated and experienced, acting in the best interest of the public. </a:t>
              </a:r>
              <a:endParaRPr lang="en-US" altLang="en-US" b="1" dirty="0"/>
            </a:p>
          </p:txBody>
        </p:sp>
        <p:pic>
          <p:nvPicPr>
            <p:cNvPr id="5124" name="Picture 5"/>
            <p:cNvPicPr>
              <a:picLocks noChangeAspect="1"/>
            </p:cNvPicPr>
            <p:nvPr/>
          </p:nvPicPr>
          <p:blipFill rotWithShape="1">
            <a:blip r:embed="rId4">
              <a:extLst>
                <a:ext uri="{28A0092B-C50C-407E-A947-70E740481C1C}">
                  <a14:useLocalDpi xmlns:a14="http://schemas.microsoft.com/office/drawing/2010/main" val="0"/>
                </a:ext>
              </a:extLst>
            </a:blip>
            <a:srcRect l="2480" t="50000" r="2480" b="4645"/>
            <a:stretch/>
          </p:blipFill>
          <p:spPr bwMode="auto">
            <a:xfrm>
              <a:off x="436418" y="2865580"/>
              <a:ext cx="8198277" cy="1564228"/>
            </a:xfrm>
            <a:prstGeom prst="rect">
              <a:avLst/>
            </a:prstGeom>
            <a:noFill/>
            <a:ln w="15875">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152400"/>
            <a:ext cx="8854440" cy="1143000"/>
          </a:xfrm>
        </p:spPr>
        <p:txBody>
          <a:bodyPr/>
          <a:lstStyle/>
          <a:p>
            <a:pPr eaLnBrk="1" hangingPunct="1"/>
            <a:r>
              <a:rPr lang="en-US" altLang="en-US" sz="3200" b="1" dirty="0"/>
              <a:t>Professional Development Quality Points (PDQP’s)</a:t>
            </a:r>
            <a:br>
              <a:rPr lang="en-US" altLang="en-US" sz="3200" b="1" dirty="0"/>
            </a:br>
            <a:endParaRPr lang="en-US" altLang="en-US" sz="1800" i="1" dirty="0"/>
          </a:p>
        </p:txBody>
      </p:sp>
      <p:sp>
        <p:nvSpPr>
          <p:cNvPr id="6" name="Content Placeholder 5">
            <a:extLst>
              <a:ext uri="{FF2B5EF4-FFF2-40B4-BE49-F238E27FC236}">
                <a16:creationId xmlns:a16="http://schemas.microsoft.com/office/drawing/2014/main" id="{BB9AC656-009E-4E73-B3B7-0397A90E05C0}"/>
              </a:ext>
            </a:extLst>
          </p:cNvPr>
          <p:cNvSpPr>
            <a:spLocks noGrp="1"/>
          </p:cNvSpPr>
          <p:nvPr>
            <p:ph sz="half" idx="1"/>
          </p:nvPr>
        </p:nvSpPr>
        <p:spPr>
          <a:xfrm>
            <a:off x="609600" y="4369475"/>
            <a:ext cx="7924800" cy="2031325"/>
          </a:xfrm>
          <a:prstGeom prst="rect">
            <a:avLst/>
          </a:prstGeom>
        </p:spPr>
        <p:txBody>
          <a:bodyPr wrap="square">
            <a:spAutoFit/>
          </a:bodyPr>
          <a:lstStyle/>
          <a:p>
            <a:pPr marL="0" indent="0">
              <a:buNone/>
            </a:pPr>
            <a:r>
              <a:rPr lang="en-US" sz="1800" b="1" i="0" u="sng" dirty="0">
                <a:solidFill>
                  <a:srgbClr val="444444"/>
                </a:solidFill>
                <a:latin typeface="PT Sans"/>
              </a:rPr>
              <a:t>Category                   PDQP Requirements_______________</a:t>
            </a:r>
            <a:endParaRPr lang="en-US" sz="1800" b="1" i="0" dirty="0">
              <a:solidFill>
                <a:srgbClr val="444444"/>
              </a:solidFill>
              <a:latin typeface="PT Sans"/>
            </a:endParaRPr>
          </a:p>
          <a:p>
            <a:pPr marL="0" indent="0">
              <a:buNone/>
            </a:pPr>
            <a:r>
              <a:rPr lang="en-US" sz="1800" b="1" i="0" dirty="0">
                <a:solidFill>
                  <a:srgbClr val="444444"/>
                </a:solidFill>
                <a:latin typeface="PT Sans"/>
              </a:rPr>
              <a:t>I or II                          Minimum 35, maximum 60, combined</a:t>
            </a:r>
          </a:p>
          <a:p>
            <a:pPr marL="0" indent="0">
              <a:buNone/>
            </a:pPr>
            <a:r>
              <a:rPr lang="en-US" sz="1800" b="1" i="0" dirty="0">
                <a:solidFill>
                  <a:srgbClr val="444444"/>
                </a:solidFill>
                <a:latin typeface="PT Sans"/>
              </a:rPr>
              <a:t>III                               Maximum 35</a:t>
            </a:r>
          </a:p>
          <a:p>
            <a:pPr marL="0" indent="0">
              <a:buNone/>
            </a:pPr>
            <a:r>
              <a:rPr lang="en-US" sz="1800" b="1" i="0" dirty="0">
                <a:solidFill>
                  <a:srgbClr val="444444"/>
                </a:solidFill>
                <a:latin typeface="PT Sans"/>
              </a:rPr>
              <a:t>IV                               Maximum 35</a:t>
            </a:r>
          </a:p>
          <a:p>
            <a:pPr marL="0" indent="0">
              <a:buNone/>
            </a:pPr>
            <a:r>
              <a:rPr lang="en-US" sz="1800" b="1" i="0" u="sng" dirty="0">
                <a:solidFill>
                  <a:srgbClr val="444444"/>
                </a:solidFill>
                <a:latin typeface="PT Sans"/>
              </a:rPr>
              <a:t>V                                Maximum 35____________________</a:t>
            </a:r>
            <a:endParaRPr lang="en-US" sz="1800" b="1" i="0" dirty="0">
              <a:solidFill>
                <a:srgbClr val="444444"/>
              </a:solidFill>
              <a:latin typeface="PT Sans"/>
            </a:endParaRPr>
          </a:p>
          <a:p>
            <a:pPr marL="0" indent="0">
              <a:buNone/>
            </a:pPr>
            <a:r>
              <a:rPr lang="en-US" sz="1800" b="1" i="0" dirty="0">
                <a:solidFill>
                  <a:srgbClr val="444444"/>
                </a:solidFill>
                <a:latin typeface="PT Sans"/>
              </a:rPr>
              <a:t>		Total Minimum 100</a:t>
            </a:r>
          </a:p>
        </p:txBody>
      </p:sp>
      <p:sp>
        <p:nvSpPr>
          <p:cNvPr id="4" name="Content Placeholder 3">
            <a:extLst>
              <a:ext uri="{FF2B5EF4-FFF2-40B4-BE49-F238E27FC236}">
                <a16:creationId xmlns:a16="http://schemas.microsoft.com/office/drawing/2014/main" id="{B0891FFE-7AAA-4891-98C4-8E489605E824}"/>
              </a:ext>
            </a:extLst>
          </p:cNvPr>
          <p:cNvSpPr>
            <a:spLocks noGrp="1"/>
          </p:cNvSpPr>
          <p:nvPr>
            <p:ph sz="half" idx="2"/>
          </p:nvPr>
        </p:nvSpPr>
        <p:spPr>
          <a:xfrm>
            <a:off x="213360" y="1226165"/>
            <a:ext cx="8717280" cy="1828800"/>
          </a:xfrm>
        </p:spPr>
        <p:txBody>
          <a:bodyPr/>
          <a:lstStyle/>
          <a:p>
            <a:r>
              <a:rPr lang="en-US" sz="2800" b="1" dirty="0"/>
              <a:t>To apply as FP-C Established</a:t>
            </a:r>
          </a:p>
          <a:p>
            <a:pPr lvl="1"/>
            <a:r>
              <a:rPr lang="en-US" sz="2200" dirty="0"/>
              <a:t>In the </a:t>
            </a:r>
            <a:r>
              <a:rPr lang="en-US" sz="2200" u="sng" dirty="0"/>
              <a:t>past 2 years </a:t>
            </a:r>
            <a:r>
              <a:rPr lang="en-US" sz="2200" dirty="0"/>
              <a:t>you must accumulate the following:</a:t>
            </a:r>
          </a:p>
        </p:txBody>
      </p:sp>
      <p:sp>
        <p:nvSpPr>
          <p:cNvPr id="5" name="Rectangle 4">
            <a:extLst>
              <a:ext uri="{FF2B5EF4-FFF2-40B4-BE49-F238E27FC236}">
                <a16:creationId xmlns:a16="http://schemas.microsoft.com/office/drawing/2014/main" id="{542052BE-C519-4E8E-925B-64A20B04ACB4}"/>
              </a:ext>
            </a:extLst>
          </p:cNvPr>
          <p:cNvSpPr/>
          <p:nvPr/>
        </p:nvSpPr>
        <p:spPr>
          <a:xfrm>
            <a:off x="914840" y="6400800"/>
            <a:ext cx="7363252" cy="646331"/>
          </a:xfrm>
          <a:prstGeom prst="rect">
            <a:avLst/>
          </a:prstGeom>
        </p:spPr>
        <p:txBody>
          <a:bodyPr>
            <a:spAutoFit/>
          </a:bodyPr>
          <a:lstStyle/>
          <a:p>
            <a:pPr algn="ctr"/>
            <a:r>
              <a:rPr lang="en-US" dirty="0">
                <a:hlinkClick r:id="rId4"/>
              </a:rPr>
              <a:t>https://fisheries.org/membership/afs-certification/faqs/#37</a:t>
            </a:r>
            <a:endParaRPr lang="en-US" dirty="0"/>
          </a:p>
          <a:p>
            <a:pPr algn="ctr"/>
            <a:endParaRPr lang="en-US" dirty="0"/>
          </a:p>
        </p:txBody>
      </p:sp>
      <p:sp>
        <p:nvSpPr>
          <p:cNvPr id="7" name="Content Placeholder 3">
            <a:extLst>
              <a:ext uri="{FF2B5EF4-FFF2-40B4-BE49-F238E27FC236}">
                <a16:creationId xmlns:a16="http://schemas.microsoft.com/office/drawing/2014/main" id="{FCF68CD1-0BB1-465C-A74C-F8D5D5DA604B}"/>
              </a:ext>
            </a:extLst>
          </p:cNvPr>
          <p:cNvSpPr txBox="1">
            <a:spLocks/>
          </p:cNvSpPr>
          <p:nvPr/>
        </p:nvSpPr>
        <p:spPr bwMode="auto">
          <a:xfrm>
            <a:off x="213360" y="3886200"/>
            <a:ext cx="8717280"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i="0" dirty="0"/>
              <a:t>Or in the </a:t>
            </a:r>
            <a:r>
              <a:rPr lang="en-US" sz="2200" i="0" u="sng" dirty="0"/>
              <a:t>past 5 years </a:t>
            </a:r>
            <a:r>
              <a:rPr lang="en-US" sz="2200" i="0" dirty="0"/>
              <a:t>you must accumulate the following:</a:t>
            </a:r>
          </a:p>
        </p:txBody>
      </p:sp>
      <p:sp>
        <p:nvSpPr>
          <p:cNvPr id="8" name="Content Placeholder 5">
            <a:extLst>
              <a:ext uri="{FF2B5EF4-FFF2-40B4-BE49-F238E27FC236}">
                <a16:creationId xmlns:a16="http://schemas.microsoft.com/office/drawing/2014/main" id="{6F4A8460-9D45-493D-B6EC-814E4726A68A}"/>
              </a:ext>
            </a:extLst>
          </p:cNvPr>
          <p:cNvSpPr txBox="1">
            <a:spLocks/>
          </p:cNvSpPr>
          <p:nvPr/>
        </p:nvSpPr>
        <p:spPr bwMode="auto">
          <a:xfrm>
            <a:off x="634066" y="2271981"/>
            <a:ext cx="7924800" cy="1508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000" b="1" i="0" u="sng" dirty="0">
                <a:solidFill>
                  <a:srgbClr val="444444"/>
                </a:solidFill>
                <a:latin typeface="PT Sans"/>
              </a:rPr>
              <a:t>Category                   PDQP Requirements_______________</a:t>
            </a:r>
            <a:endParaRPr lang="en-US" sz="2000" b="1" i="0" dirty="0">
              <a:solidFill>
                <a:srgbClr val="444444"/>
              </a:solidFill>
              <a:latin typeface="PT Sans"/>
            </a:endParaRPr>
          </a:p>
          <a:p>
            <a:pPr marL="0" indent="0">
              <a:buFontTx/>
              <a:buNone/>
            </a:pPr>
            <a:r>
              <a:rPr lang="en-US" sz="2000" b="1" i="0" dirty="0">
                <a:solidFill>
                  <a:srgbClr val="444444"/>
                </a:solidFill>
                <a:latin typeface="PT Sans"/>
              </a:rPr>
              <a:t>I or II                           Minimum 14, maximum 40, combined</a:t>
            </a:r>
          </a:p>
          <a:p>
            <a:pPr marL="0" indent="0">
              <a:buFontTx/>
              <a:buNone/>
            </a:pPr>
            <a:r>
              <a:rPr lang="en-US" sz="2000" b="1" i="0" u="sng" dirty="0">
                <a:solidFill>
                  <a:srgbClr val="444444"/>
                </a:solidFill>
                <a:latin typeface="PT Sans"/>
              </a:rPr>
              <a:t>III, IV, V                       Minimum 16, maximum 26, combined</a:t>
            </a:r>
          </a:p>
          <a:p>
            <a:pPr marL="0" indent="0">
              <a:buFontTx/>
              <a:buNone/>
            </a:pPr>
            <a:r>
              <a:rPr lang="en-US" sz="2000" b="1" i="0" dirty="0">
                <a:solidFill>
                  <a:srgbClr val="444444"/>
                </a:solidFill>
                <a:latin typeface="PT Sans"/>
              </a:rPr>
              <a:t>			Total Minimum 40</a:t>
            </a:r>
          </a:p>
        </p:txBody>
      </p:sp>
    </p:spTree>
    <p:extLst>
      <p:ext uri="{BB962C8B-B14F-4D97-AF65-F5344CB8AC3E}">
        <p14:creationId xmlns:p14="http://schemas.microsoft.com/office/powerpoint/2010/main" val="232320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200" b="1" dirty="0"/>
              <a:t>Professional Development Quality Points (PDQP’s)</a:t>
            </a:r>
            <a:br>
              <a:rPr lang="en-US" altLang="en-US" sz="3200" b="1" dirty="0"/>
            </a:br>
            <a:endParaRPr lang="en-US" altLang="en-US" sz="1800" i="1" dirty="0"/>
          </a:p>
        </p:txBody>
      </p:sp>
      <p:sp>
        <p:nvSpPr>
          <p:cNvPr id="6" name="Content Placeholder 5">
            <a:extLst>
              <a:ext uri="{FF2B5EF4-FFF2-40B4-BE49-F238E27FC236}">
                <a16:creationId xmlns:a16="http://schemas.microsoft.com/office/drawing/2014/main" id="{BB9AC656-009E-4E73-B3B7-0397A90E05C0}"/>
              </a:ext>
            </a:extLst>
          </p:cNvPr>
          <p:cNvSpPr>
            <a:spLocks noGrp="1"/>
          </p:cNvSpPr>
          <p:nvPr>
            <p:ph sz="half" idx="1"/>
          </p:nvPr>
        </p:nvSpPr>
        <p:spPr>
          <a:xfrm>
            <a:off x="609600" y="3048000"/>
            <a:ext cx="7924800" cy="2616101"/>
          </a:xfrm>
          <a:prstGeom prst="rect">
            <a:avLst/>
          </a:prstGeom>
        </p:spPr>
        <p:txBody>
          <a:bodyPr wrap="square">
            <a:spAutoFit/>
          </a:bodyPr>
          <a:lstStyle/>
          <a:p>
            <a:pPr marL="0" indent="0">
              <a:buNone/>
            </a:pPr>
            <a:r>
              <a:rPr lang="en-US" sz="2000" b="1" i="0" u="sng" dirty="0">
                <a:solidFill>
                  <a:srgbClr val="444444"/>
                </a:solidFill>
                <a:latin typeface="PT Sans"/>
              </a:rPr>
              <a:t>Category                   PDQP Requirements_______________</a:t>
            </a:r>
            <a:endParaRPr lang="en-US" sz="2000" b="1" i="0" dirty="0">
              <a:solidFill>
                <a:srgbClr val="444444"/>
              </a:solidFill>
              <a:latin typeface="PT Sans"/>
            </a:endParaRPr>
          </a:p>
          <a:p>
            <a:pPr marL="0" indent="0">
              <a:buNone/>
            </a:pPr>
            <a:r>
              <a:rPr lang="en-US" sz="2000" b="1" i="0" dirty="0">
                <a:solidFill>
                  <a:srgbClr val="444444"/>
                </a:solidFill>
                <a:latin typeface="PT Sans"/>
              </a:rPr>
              <a:t>I or II                          Minimum 35, maximum 60, combined</a:t>
            </a:r>
          </a:p>
          <a:p>
            <a:pPr marL="0" indent="0">
              <a:buNone/>
            </a:pPr>
            <a:r>
              <a:rPr lang="en-US" sz="2000" b="1" i="0" dirty="0">
                <a:solidFill>
                  <a:srgbClr val="444444"/>
                </a:solidFill>
                <a:latin typeface="PT Sans"/>
              </a:rPr>
              <a:t>III                               Maximum 35</a:t>
            </a:r>
          </a:p>
          <a:p>
            <a:pPr marL="0" indent="0">
              <a:buNone/>
            </a:pPr>
            <a:r>
              <a:rPr lang="en-US" sz="2000" b="1" i="0" dirty="0">
                <a:solidFill>
                  <a:srgbClr val="444444"/>
                </a:solidFill>
                <a:latin typeface="PT Sans"/>
              </a:rPr>
              <a:t>IV                               Maximum 35</a:t>
            </a:r>
          </a:p>
          <a:p>
            <a:pPr marL="0" indent="0">
              <a:buNone/>
            </a:pPr>
            <a:r>
              <a:rPr lang="en-US" sz="2000" b="1" i="0" u="sng" dirty="0">
                <a:solidFill>
                  <a:srgbClr val="444444"/>
                </a:solidFill>
                <a:latin typeface="PT Sans"/>
              </a:rPr>
              <a:t>V                                Maximum 35____________________</a:t>
            </a:r>
          </a:p>
          <a:p>
            <a:endParaRPr lang="en-US" sz="2000" b="1" i="0" dirty="0">
              <a:solidFill>
                <a:srgbClr val="444444"/>
              </a:solidFill>
              <a:latin typeface="PT Sans"/>
            </a:endParaRPr>
          </a:p>
          <a:p>
            <a:pPr marL="0" indent="0">
              <a:buNone/>
            </a:pPr>
            <a:r>
              <a:rPr lang="en-US" sz="2000" b="1" i="0" dirty="0">
                <a:solidFill>
                  <a:srgbClr val="444444"/>
                </a:solidFill>
                <a:latin typeface="PT Sans"/>
              </a:rPr>
              <a:t>		Total Minimum 100</a:t>
            </a:r>
          </a:p>
        </p:txBody>
      </p:sp>
      <p:sp>
        <p:nvSpPr>
          <p:cNvPr id="4" name="Content Placeholder 3">
            <a:extLst>
              <a:ext uri="{FF2B5EF4-FFF2-40B4-BE49-F238E27FC236}">
                <a16:creationId xmlns:a16="http://schemas.microsoft.com/office/drawing/2014/main" id="{B0891FFE-7AAA-4891-98C4-8E489605E824}"/>
              </a:ext>
            </a:extLst>
          </p:cNvPr>
          <p:cNvSpPr>
            <a:spLocks noGrp="1"/>
          </p:cNvSpPr>
          <p:nvPr>
            <p:ph sz="half" idx="2"/>
          </p:nvPr>
        </p:nvSpPr>
        <p:spPr>
          <a:xfrm>
            <a:off x="213360" y="1600200"/>
            <a:ext cx="8717280" cy="1828800"/>
          </a:xfrm>
        </p:spPr>
        <p:txBody>
          <a:bodyPr/>
          <a:lstStyle/>
          <a:p>
            <a:r>
              <a:rPr lang="en-US" b="1" dirty="0"/>
              <a:t>To renew your FP-C</a:t>
            </a:r>
          </a:p>
          <a:p>
            <a:pPr lvl="1"/>
            <a:r>
              <a:rPr lang="en-US" sz="2400" dirty="0"/>
              <a:t>In the </a:t>
            </a:r>
            <a:r>
              <a:rPr lang="en-US" sz="2400" u="sng" dirty="0"/>
              <a:t>past 5 years </a:t>
            </a:r>
            <a:r>
              <a:rPr lang="en-US" sz="2400" dirty="0"/>
              <a:t>you must accumulate the following:</a:t>
            </a:r>
          </a:p>
        </p:txBody>
      </p:sp>
      <p:sp>
        <p:nvSpPr>
          <p:cNvPr id="5" name="Rectangle 4">
            <a:extLst>
              <a:ext uri="{FF2B5EF4-FFF2-40B4-BE49-F238E27FC236}">
                <a16:creationId xmlns:a16="http://schemas.microsoft.com/office/drawing/2014/main" id="{542052BE-C519-4E8E-925B-64A20B04ACB4}"/>
              </a:ext>
            </a:extLst>
          </p:cNvPr>
          <p:cNvSpPr/>
          <p:nvPr/>
        </p:nvSpPr>
        <p:spPr>
          <a:xfrm>
            <a:off x="914840" y="6260068"/>
            <a:ext cx="7363252" cy="646331"/>
          </a:xfrm>
          <a:prstGeom prst="rect">
            <a:avLst/>
          </a:prstGeom>
        </p:spPr>
        <p:txBody>
          <a:bodyPr>
            <a:spAutoFit/>
          </a:bodyPr>
          <a:lstStyle/>
          <a:p>
            <a:pPr algn="ctr"/>
            <a:r>
              <a:rPr lang="en-US" dirty="0">
                <a:hlinkClick r:id="rId4"/>
              </a:rPr>
              <a:t>https://fisheries.org/membership/afs-certification/faqs/#37</a:t>
            </a:r>
            <a:endParaRPr lang="en-US" dirty="0"/>
          </a:p>
          <a:p>
            <a:pPr algn="ctr"/>
            <a:endParaRPr lang="en-US" dirty="0"/>
          </a:p>
        </p:txBody>
      </p:sp>
    </p:spTree>
    <p:extLst>
      <p:ext uri="{BB962C8B-B14F-4D97-AF65-F5344CB8AC3E}">
        <p14:creationId xmlns:p14="http://schemas.microsoft.com/office/powerpoint/2010/main" val="3819196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0637-CCCB-457D-A52B-29554BECEB7B}"/>
              </a:ext>
            </a:extLst>
          </p:cNvPr>
          <p:cNvSpPr>
            <a:spLocks noGrp="1"/>
          </p:cNvSpPr>
          <p:nvPr>
            <p:ph type="title"/>
          </p:nvPr>
        </p:nvSpPr>
        <p:spPr>
          <a:xfrm>
            <a:off x="45720" y="152400"/>
            <a:ext cx="9052560" cy="1143000"/>
          </a:xfrm>
        </p:spPr>
        <p:txBody>
          <a:bodyPr/>
          <a:lstStyle/>
          <a:p>
            <a:r>
              <a:rPr lang="en-US" dirty="0"/>
              <a:t>Common Problems with PDPQ’s</a:t>
            </a:r>
          </a:p>
        </p:txBody>
      </p:sp>
      <p:sp>
        <p:nvSpPr>
          <p:cNvPr id="3" name="Content Placeholder 2">
            <a:extLst>
              <a:ext uri="{FF2B5EF4-FFF2-40B4-BE49-F238E27FC236}">
                <a16:creationId xmlns:a16="http://schemas.microsoft.com/office/drawing/2014/main" id="{E1561397-7229-4762-8742-354EBB5AB4AB}"/>
              </a:ext>
            </a:extLst>
          </p:cNvPr>
          <p:cNvSpPr>
            <a:spLocks noGrp="1"/>
          </p:cNvSpPr>
          <p:nvPr>
            <p:ph sz="half" idx="1"/>
          </p:nvPr>
        </p:nvSpPr>
        <p:spPr>
          <a:xfrm>
            <a:off x="94672" y="1570037"/>
            <a:ext cx="8945880" cy="4525963"/>
          </a:xfrm>
        </p:spPr>
        <p:txBody>
          <a:bodyPr/>
          <a:lstStyle/>
          <a:p>
            <a:r>
              <a:rPr lang="en-US" sz="2800" dirty="0"/>
              <a:t>Including inappropriate time ranges </a:t>
            </a:r>
          </a:p>
          <a:p>
            <a:pPr marL="457200" lvl="1" indent="0">
              <a:buNone/>
            </a:pPr>
            <a:r>
              <a:rPr lang="en-US" sz="2400" dirty="0"/>
              <a:t>&gt; 2 or &gt; 5 years depending </a:t>
            </a:r>
            <a:r>
              <a:rPr lang="en-US" sz="2400"/>
              <a:t>on application</a:t>
            </a:r>
            <a:endParaRPr lang="en-US" sz="2400" dirty="0"/>
          </a:p>
          <a:p>
            <a:r>
              <a:rPr lang="en-US" sz="2800" dirty="0"/>
              <a:t>Providing vague descriptions</a:t>
            </a:r>
          </a:p>
          <a:p>
            <a:pPr lvl="1"/>
            <a:r>
              <a:rPr lang="en-US" sz="2400" dirty="0"/>
              <a:t>Conferences, presentations, publications</a:t>
            </a:r>
          </a:p>
          <a:p>
            <a:pPr lvl="2"/>
            <a:r>
              <a:rPr lang="en-US" sz="2000" dirty="0"/>
              <a:t>Provide details regarding how these fit into each category</a:t>
            </a:r>
          </a:p>
          <a:p>
            <a:pPr lvl="2"/>
            <a:r>
              <a:rPr lang="en-US" sz="2000" dirty="0"/>
              <a:t>Include complete title of presentations</a:t>
            </a:r>
          </a:p>
          <a:p>
            <a:pPr lvl="2"/>
            <a:r>
              <a:rPr lang="en-US" sz="2000" dirty="0"/>
              <a:t>Include complete citation for publications</a:t>
            </a:r>
          </a:p>
          <a:p>
            <a:pPr lvl="2"/>
            <a:r>
              <a:rPr lang="en-US" sz="2000" dirty="0"/>
              <a:t>Include detailed description of provider (no acronyms)</a:t>
            </a:r>
          </a:p>
          <a:p>
            <a:r>
              <a:rPr lang="en-US" sz="2800" dirty="0"/>
              <a:t>Not providing dates (DD/MM/YY) of activities</a:t>
            </a:r>
          </a:p>
          <a:p>
            <a:pPr marL="0" indent="0">
              <a:buNone/>
            </a:pPr>
            <a:endParaRPr lang="en-US" dirty="0"/>
          </a:p>
          <a:p>
            <a:endParaRPr lang="en-US" dirty="0"/>
          </a:p>
        </p:txBody>
      </p:sp>
    </p:spTree>
    <p:extLst>
      <p:ext uri="{BB962C8B-B14F-4D97-AF65-F5344CB8AC3E}">
        <p14:creationId xmlns:p14="http://schemas.microsoft.com/office/powerpoint/2010/main" val="3130615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40637-CCCB-457D-A52B-29554BECEB7B}"/>
              </a:ext>
            </a:extLst>
          </p:cNvPr>
          <p:cNvSpPr>
            <a:spLocks noGrp="1"/>
          </p:cNvSpPr>
          <p:nvPr>
            <p:ph type="title"/>
          </p:nvPr>
        </p:nvSpPr>
        <p:spPr>
          <a:xfrm>
            <a:off x="45720" y="152400"/>
            <a:ext cx="9052560" cy="1143000"/>
          </a:xfrm>
        </p:spPr>
        <p:txBody>
          <a:bodyPr/>
          <a:lstStyle/>
          <a:p>
            <a:r>
              <a:rPr lang="en-US" dirty="0"/>
              <a:t>Common Problems with PDPQ’s</a:t>
            </a:r>
          </a:p>
        </p:txBody>
      </p:sp>
      <p:sp>
        <p:nvSpPr>
          <p:cNvPr id="3" name="Content Placeholder 2">
            <a:extLst>
              <a:ext uri="{FF2B5EF4-FFF2-40B4-BE49-F238E27FC236}">
                <a16:creationId xmlns:a16="http://schemas.microsoft.com/office/drawing/2014/main" id="{E1561397-7229-4762-8742-354EBB5AB4AB}"/>
              </a:ext>
            </a:extLst>
          </p:cNvPr>
          <p:cNvSpPr>
            <a:spLocks noGrp="1"/>
          </p:cNvSpPr>
          <p:nvPr>
            <p:ph sz="half" idx="1"/>
          </p:nvPr>
        </p:nvSpPr>
        <p:spPr>
          <a:xfrm>
            <a:off x="94672" y="1265237"/>
            <a:ext cx="8945880" cy="4525963"/>
          </a:xfrm>
        </p:spPr>
        <p:txBody>
          <a:bodyPr/>
          <a:lstStyle/>
          <a:p>
            <a:r>
              <a:rPr lang="en-US" sz="2800" dirty="0"/>
              <a:t>Using non-fisheries related activities in category I</a:t>
            </a:r>
          </a:p>
          <a:p>
            <a:r>
              <a:rPr lang="en-US" sz="2800" dirty="0"/>
              <a:t>Category V (service) must utilize your professional expertise in Fisheries</a:t>
            </a:r>
          </a:p>
          <a:p>
            <a:r>
              <a:rPr lang="en-US" sz="2800" dirty="0"/>
              <a:t>Using presentations to nonprofessional audiences</a:t>
            </a:r>
          </a:p>
          <a:p>
            <a:pPr lvl="1"/>
            <a:r>
              <a:rPr lang="en-US" sz="2400" dirty="0"/>
              <a:t>Non-fisheries subjects can be used, but only if presented to an audience of Fisheries professionals </a:t>
            </a:r>
          </a:p>
          <a:p>
            <a:pPr marL="0" indent="0">
              <a:buNone/>
            </a:pPr>
            <a:endParaRPr lang="en-US" dirty="0"/>
          </a:p>
          <a:p>
            <a:endParaRPr lang="en-US" dirty="0"/>
          </a:p>
        </p:txBody>
      </p:sp>
    </p:spTree>
    <p:extLst>
      <p:ext uri="{BB962C8B-B14F-4D97-AF65-F5344CB8AC3E}">
        <p14:creationId xmlns:p14="http://schemas.microsoft.com/office/powerpoint/2010/main" val="276331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6350"/>
            <a:ext cx="8229600" cy="1143000"/>
          </a:xfrm>
        </p:spPr>
        <p:txBody>
          <a:bodyPr/>
          <a:lstStyle/>
          <a:p>
            <a:pPr eaLnBrk="1" hangingPunct="1"/>
            <a:r>
              <a:rPr lang="en-US" altLang="en-US" sz="3600" b="1"/>
              <a:t>Application Process</a:t>
            </a:r>
          </a:p>
        </p:txBody>
      </p:sp>
      <p:sp>
        <p:nvSpPr>
          <p:cNvPr id="29699" name="Rectangle 3"/>
          <p:cNvSpPr>
            <a:spLocks noGrp="1" noChangeArrowheads="1"/>
          </p:cNvSpPr>
          <p:nvPr>
            <p:ph type="body" idx="1"/>
          </p:nvPr>
        </p:nvSpPr>
        <p:spPr>
          <a:xfrm>
            <a:off x="304800" y="1136650"/>
            <a:ext cx="8534400" cy="4471988"/>
          </a:xfrm>
        </p:spPr>
        <p:txBody>
          <a:bodyPr/>
          <a:lstStyle/>
          <a:p>
            <a:pPr marL="341313" indent="-341313" eaLnBrk="1" hangingPunct="1">
              <a:lnSpc>
                <a:spcPct val="90000"/>
              </a:lnSpc>
              <a:buFontTx/>
              <a:buAutoNum type="arabicPeriod"/>
              <a:defRPr/>
            </a:pPr>
            <a:r>
              <a:rPr lang="en-US" altLang="en-US" sz="2400" dirty="0">
                <a:latin typeface="Segoe UI Emoji" panose="020B0502040204020203" pitchFamily="34" charset="0"/>
                <a:ea typeface="Segoe UI Emoji" panose="020B0502040204020203" pitchFamily="34" charset="0"/>
                <a:cs typeface="Segoe UI Semibold" panose="020B0702040204020203" pitchFamily="34" charset="0"/>
              </a:rPr>
              <a:t>Download application from AFS’s website </a:t>
            </a:r>
            <a:r>
              <a:rPr lang="en-US" altLang="en-US" sz="2400" dirty="0">
                <a:latin typeface="Segoe UI Emoji" panose="020B0502040204020203" pitchFamily="34" charset="0"/>
                <a:ea typeface="Segoe UI Emoji" panose="020B0502040204020203" pitchFamily="34" charset="0"/>
                <a:cs typeface="Segoe UI Semibold" panose="020B0702040204020203" pitchFamily="34" charset="0"/>
                <a:hlinkClick r:id="rId4"/>
              </a:rPr>
              <a:t>here</a:t>
            </a:r>
            <a:r>
              <a:rPr lang="en-US" altLang="en-US" sz="2400" dirty="0">
                <a:latin typeface="Segoe UI Emoji" panose="020B0502040204020203" pitchFamily="34" charset="0"/>
                <a:ea typeface="Segoe UI Emoji" panose="020B0502040204020203" pitchFamily="34" charset="0"/>
                <a:cs typeface="Segoe UI Semibold" panose="020B0702040204020203" pitchFamily="34" charset="0"/>
              </a:rPr>
              <a:t>	</a:t>
            </a:r>
          </a:p>
          <a:p>
            <a:pPr marL="0" indent="0" eaLnBrk="1" hangingPunct="1">
              <a:lnSpc>
                <a:spcPct val="90000"/>
              </a:lnSpc>
              <a:buNone/>
              <a:defRPr/>
            </a:pPr>
            <a:r>
              <a:rPr lang="en-US" altLang="en-US" sz="2400" dirty="0">
                <a:latin typeface="Segoe UI Emoji" panose="020B0502040204020203" pitchFamily="34" charset="0"/>
                <a:ea typeface="Segoe UI Emoji" panose="020B0502040204020203" pitchFamily="34" charset="0"/>
                <a:cs typeface="Segoe UI Semibold" panose="020B0702040204020203" pitchFamily="34" charset="0"/>
              </a:rPr>
              <a:t>	or: </a:t>
            </a:r>
            <a:r>
              <a:rPr lang="en-US" altLang="en-US" sz="2000" dirty="0">
                <a:latin typeface="Segoe UI Emoji" panose="020B0502040204020203" pitchFamily="34" charset="0"/>
                <a:ea typeface="Segoe UI Emoji" panose="020B0502040204020203" pitchFamily="34" charset="0"/>
                <a:cs typeface="Segoe UI Semibold" panose="020B0702040204020203" pitchFamily="34" charset="0"/>
                <a:hlinkClick r:id="rId5"/>
              </a:rPr>
              <a:t>www.fisheries.org</a:t>
            </a:r>
            <a:r>
              <a:rPr lang="en-US" altLang="en-US" sz="2000" dirty="0">
                <a:latin typeface="Segoe UI Emoji" panose="020B0502040204020203" pitchFamily="34" charset="0"/>
                <a:ea typeface="Segoe UI Emoji" panose="020B0502040204020203" pitchFamily="34" charset="0"/>
                <a:cs typeface="Segoe UI Semibold" panose="020B0702040204020203" pitchFamily="34" charset="0"/>
              </a:rPr>
              <a:t>-&gt;Membership-&gt;Professional Certification</a:t>
            </a:r>
          </a:p>
          <a:p>
            <a:pPr marL="0" indent="0" eaLnBrk="1" hangingPunct="1">
              <a:lnSpc>
                <a:spcPct val="90000"/>
              </a:lnSpc>
              <a:buNone/>
              <a:defRPr/>
            </a:pPr>
            <a:endParaRPr lang="en-US" altLang="en-US" sz="1000" dirty="0">
              <a:latin typeface="Segoe UI Emoji" panose="020B0502040204020203" pitchFamily="34" charset="0"/>
              <a:ea typeface="Segoe UI Emoji" panose="020B0502040204020203" pitchFamily="34" charset="0"/>
              <a:cs typeface="Segoe UI Semibold" panose="020B0702040204020203" pitchFamily="34" charset="0"/>
            </a:endParaRPr>
          </a:p>
          <a:p>
            <a:pPr marL="341313" indent="-341313" eaLnBrk="1" hangingPunct="1">
              <a:lnSpc>
                <a:spcPct val="90000"/>
              </a:lnSpc>
              <a:buFontTx/>
              <a:buAutoNum type="arabicPeriod" startAt="2"/>
              <a:defRPr/>
            </a:pPr>
            <a:r>
              <a:rPr lang="en-US" altLang="en-US" sz="2400" dirty="0">
                <a:latin typeface="Segoe UI Emoji" panose="020B0502040204020203" pitchFamily="34" charset="0"/>
                <a:ea typeface="Segoe UI Emoji" panose="020B0502040204020203" pitchFamily="34" charset="0"/>
                <a:cs typeface="Segoe UI Semibold" panose="020B0702040204020203" pitchFamily="34" charset="0"/>
              </a:rPr>
              <a:t>Checklist:</a:t>
            </a:r>
          </a:p>
          <a:p>
            <a:pPr lvl="2" eaLnBrk="1" hangingPunct="1">
              <a:lnSpc>
                <a:spcPct val="90000"/>
              </a:lnSpc>
              <a:defRPr/>
            </a:pPr>
            <a:r>
              <a:rPr lang="en-US" altLang="en-US" sz="2000" dirty="0">
                <a:solidFill>
                  <a:srgbClr val="FF0000"/>
                </a:solidFill>
                <a:latin typeface="Segoe UI Emoji" panose="020B0502040204020203" pitchFamily="34" charset="0"/>
                <a:ea typeface="Segoe UI Emoji" panose="020B0502040204020203" pitchFamily="34" charset="0"/>
                <a:cs typeface="Segoe UI Semibold" panose="020B0702040204020203" pitchFamily="34" charset="0"/>
              </a:rPr>
              <a:t>Must be an AFS member</a:t>
            </a:r>
            <a:r>
              <a:rPr lang="en-US" altLang="en-US" sz="2000" dirty="0">
                <a:latin typeface="Segoe UI Emoji" panose="020B0502040204020203" pitchFamily="34" charset="0"/>
                <a:ea typeface="Segoe UI Emoji" panose="020B0502040204020203" pitchFamily="34" charset="0"/>
                <a:cs typeface="Segoe UI Semibold" panose="020B0702040204020203" pitchFamily="34" charset="0"/>
              </a:rPr>
              <a:t>!</a:t>
            </a:r>
          </a:p>
          <a:p>
            <a:pPr lvl="2" eaLnBrk="1" hangingPunct="1">
              <a:lnSpc>
                <a:spcPct val="90000"/>
              </a:lnSpc>
              <a:defRPr/>
            </a:pPr>
            <a:r>
              <a:rPr lang="en-US" altLang="en-US" sz="2000" dirty="0">
                <a:latin typeface="Segoe UI Emoji" panose="020B0502040204020203" pitchFamily="34" charset="0"/>
                <a:ea typeface="Segoe UI Emoji" panose="020B0502040204020203" pitchFamily="34" charset="0"/>
                <a:cs typeface="Segoe UI Semibold" panose="020B0702040204020203" pitchFamily="34" charset="0"/>
              </a:rPr>
              <a:t>Follow the instructions!</a:t>
            </a:r>
          </a:p>
          <a:p>
            <a:pPr lvl="2" eaLnBrk="1" hangingPunct="1">
              <a:lnSpc>
                <a:spcPct val="90000"/>
              </a:lnSpc>
              <a:defRPr/>
            </a:pPr>
            <a:r>
              <a:rPr lang="en-US" altLang="en-US" sz="2000" dirty="0">
                <a:latin typeface="Segoe UI Emoji" panose="020B0502040204020203" pitchFamily="34" charset="0"/>
                <a:ea typeface="Segoe UI Emoji" panose="020B0502040204020203" pitchFamily="34" charset="0"/>
                <a:cs typeface="Segoe UI Semibold" panose="020B0702040204020203" pitchFamily="34" charset="0"/>
              </a:rPr>
              <a:t>Sign the application!</a:t>
            </a:r>
          </a:p>
          <a:p>
            <a:pPr lvl="2" eaLnBrk="1" hangingPunct="1">
              <a:lnSpc>
                <a:spcPct val="90000"/>
              </a:lnSpc>
              <a:defRPr/>
            </a:pPr>
            <a:r>
              <a:rPr lang="en-US" altLang="en-US" sz="2000" dirty="0">
                <a:latin typeface="Segoe UI Emoji" panose="020B0502040204020203" pitchFamily="34" charset="0"/>
                <a:ea typeface="Segoe UI Emoji" panose="020B0502040204020203" pitchFamily="34" charset="0"/>
                <a:cs typeface="Segoe UI Semibold" panose="020B0702040204020203" pitchFamily="34" charset="0"/>
              </a:rPr>
              <a:t>Don’t forget </a:t>
            </a:r>
            <a:r>
              <a:rPr lang="en-US" altLang="en-US" sz="2000" u="sng" dirty="0">
                <a:latin typeface="Segoe UI Emoji" panose="020B0502040204020203" pitchFamily="34" charset="0"/>
                <a:ea typeface="Segoe UI Emoji" panose="020B0502040204020203" pitchFamily="34" charset="0"/>
                <a:cs typeface="Segoe UI Semibold" panose="020B0702040204020203" pitchFamily="34" charset="0"/>
              </a:rPr>
              <a:t>official</a:t>
            </a:r>
            <a:r>
              <a:rPr lang="en-US" altLang="en-US" sz="2000" dirty="0">
                <a:latin typeface="Segoe UI Emoji" panose="020B0502040204020203" pitchFamily="34" charset="0"/>
                <a:ea typeface="Segoe UI Emoji" panose="020B0502040204020203" pitchFamily="34" charset="0"/>
                <a:cs typeface="Segoe UI Semibold" panose="020B0702040204020203" pitchFamily="34" charset="0"/>
              </a:rPr>
              <a:t> transcripts</a:t>
            </a:r>
          </a:p>
          <a:p>
            <a:pPr lvl="2" eaLnBrk="1" hangingPunct="1">
              <a:lnSpc>
                <a:spcPct val="90000"/>
              </a:lnSpc>
              <a:defRPr/>
            </a:pPr>
            <a:r>
              <a:rPr lang="en-US" altLang="en-US" sz="2000" dirty="0">
                <a:latin typeface="Segoe UI Emoji" panose="020B0502040204020203" pitchFamily="34" charset="0"/>
                <a:ea typeface="Segoe UI Emoji" panose="020B0502040204020203" pitchFamily="34" charset="0"/>
                <a:cs typeface="Segoe UI Semibold" panose="020B0702040204020203" pitchFamily="34" charset="0"/>
              </a:rPr>
              <a:t>Don’t skip sections</a:t>
            </a:r>
          </a:p>
          <a:p>
            <a:pPr lvl="2" eaLnBrk="1" hangingPunct="1">
              <a:lnSpc>
                <a:spcPct val="90000"/>
              </a:lnSpc>
              <a:defRPr/>
            </a:pPr>
            <a:r>
              <a:rPr lang="en-US" altLang="en-US" sz="2000" dirty="0">
                <a:latin typeface="Segoe UI Emoji" panose="020B0502040204020203" pitchFamily="34" charset="0"/>
                <a:ea typeface="Segoe UI Emoji" panose="020B0502040204020203" pitchFamily="34" charset="0"/>
                <a:cs typeface="Segoe UI Semibold" panose="020B0702040204020203" pitchFamily="34" charset="0"/>
              </a:rPr>
              <a:t>Don’t miss application quarterly deadlines! </a:t>
            </a:r>
          </a:p>
          <a:p>
            <a:pPr marL="0" indent="0" eaLnBrk="1" hangingPunct="1">
              <a:lnSpc>
                <a:spcPct val="90000"/>
              </a:lnSpc>
              <a:buFontTx/>
              <a:buNone/>
              <a:defRPr/>
            </a:pPr>
            <a:endParaRPr lang="en-US" altLang="en-US" sz="1000" dirty="0">
              <a:latin typeface="Segoe UI Emoji" panose="020B0502040204020203" pitchFamily="34" charset="0"/>
              <a:ea typeface="Segoe UI Emoji" panose="020B0502040204020203" pitchFamily="34" charset="0"/>
              <a:cs typeface="Segoe UI Semibold" panose="020B0702040204020203" pitchFamily="34" charset="0"/>
            </a:endParaRPr>
          </a:p>
          <a:p>
            <a:pPr marL="0" indent="0" eaLnBrk="1" hangingPunct="1">
              <a:lnSpc>
                <a:spcPct val="90000"/>
              </a:lnSpc>
              <a:buFontTx/>
              <a:buNone/>
              <a:defRPr/>
            </a:pPr>
            <a:r>
              <a:rPr lang="en-US" altLang="en-US" sz="2400" dirty="0">
                <a:latin typeface="Segoe UI Emoji" panose="020B0502040204020203" pitchFamily="34" charset="0"/>
                <a:ea typeface="Segoe UI Emoji" panose="020B0502040204020203" pitchFamily="34" charset="0"/>
                <a:cs typeface="Segoe UI Semibold" panose="020B0702040204020203" pitchFamily="34" charset="0"/>
              </a:rPr>
              <a:t>3. See FAQs section on website:</a:t>
            </a:r>
          </a:p>
          <a:p>
            <a:pPr marL="0" indent="0" eaLnBrk="1" hangingPunct="1">
              <a:lnSpc>
                <a:spcPct val="90000"/>
              </a:lnSpc>
              <a:buFontTx/>
              <a:buNone/>
              <a:defRPr/>
            </a:pPr>
            <a:r>
              <a:rPr lang="en-US" altLang="en-US" sz="2400" dirty="0">
                <a:latin typeface="Segoe UI Emoji" panose="020B0502040204020203" pitchFamily="34" charset="0"/>
                <a:ea typeface="Segoe UI Emoji" panose="020B0502040204020203" pitchFamily="34" charset="0"/>
                <a:cs typeface="Segoe UI Semibold" panose="020B0702040204020203" pitchFamily="34" charset="0"/>
                <a:hlinkClick r:id="rId6"/>
              </a:rPr>
              <a:t>https://fisheries.org/membership/afs-certification/faqs/</a:t>
            </a:r>
            <a:endParaRPr lang="en-US" altLang="en-US" sz="2400" dirty="0">
              <a:latin typeface="Segoe UI Emoji" panose="020B0502040204020203" pitchFamily="34" charset="0"/>
              <a:ea typeface="Segoe UI Emoji" panose="020B0502040204020203" pitchFamily="34" charset="0"/>
              <a:cs typeface="Segoe UI Semibold" panose="020B0702040204020203" pitchFamily="34" charset="0"/>
            </a:endParaRPr>
          </a:p>
          <a:p>
            <a:pPr marL="0" indent="0" eaLnBrk="1" hangingPunct="1">
              <a:lnSpc>
                <a:spcPct val="90000"/>
              </a:lnSpc>
              <a:buFontTx/>
              <a:buNone/>
              <a:defRPr/>
            </a:pPr>
            <a:endParaRPr lang="en-US" altLang="en-US" sz="1000" dirty="0">
              <a:latin typeface="Segoe UI Emoji" panose="020B0502040204020203" pitchFamily="34" charset="0"/>
              <a:ea typeface="Segoe UI Emoji" panose="020B0502040204020203" pitchFamily="34" charset="0"/>
              <a:cs typeface="Segoe UI Semibold" panose="020B0702040204020203" pitchFamily="34" charset="0"/>
            </a:endParaRPr>
          </a:p>
          <a:p>
            <a:pPr marL="0" indent="0" eaLnBrk="1" hangingPunct="1">
              <a:lnSpc>
                <a:spcPct val="90000"/>
              </a:lnSpc>
              <a:buFontTx/>
              <a:buNone/>
              <a:defRPr/>
            </a:pPr>
            <a:r>
              <a:rPr lang="en-US" altLang="en-US" sz="2400" dirty="0">
                <a:latin typeface="Segoe UI Emoji" panose="020B0502040204020203" pitchFamily="34" charset="0"/>
                <a:ea typeface="Segoe UI Emoji" panose="020B0502040204020203" pitchFamily="34" charset="0"/>
                <a:cs typeface="Segoe UI Semibold" panose="020B0702040204020203" pitchFamily="34" charset="0"/>
              </a:rPr>
              <a:t>4. Any further questions?  </a:t>
            </a:r>
          </a:p>
          <a:p>
            <a:pPr marL="800100" lvl="2" indent="0" eaLnBrk="1" hangingPunct="1">
              <a:lnSpc>
                <a:spcPct val="90000"/>
              </a:lnSpc>
              <a:buFontTx/>
              <a:buNone/>
              <a:defRPr/>
            </a:pPr>
            <a:r>
              <a:rPr lang="en-US" altLang="en-US" dirty="0">
                <a:latin typeface="Segoe UI Emoji" panose="020B0502040204020203" pitchFamily="34" charset="0"/>
                <a:ea typeface="Segoe UI Emoji" panose="020B0502040204020203" pitchFamily="34" charset="0"/>
                <a:cs typeface="Segoe UI Semibold" panose="020B0702040204020203" pitchFamily="34" charset="0"/>
              </a:rPr>
              <a:t>Email us at </a:t>
            </a:r>
            <a:r>
              <a:rPr lang="en-US" altLang="en-US" dirty="0">
                <a:latin typeface="Segoe UI Emoji" panose="020B0502040204020203" pitchFamily="34" charset="0"/>
                <a:ea typeface="Segoe UI Emoji" panose="020B0502040204020203" pitchFamily="34" charset="0"/>
                <a:cs typeface="Segoe UI Semibold" panose="020B0702040204020203" pitchFamily="34" charset="0"/>
                <a:hlinkClick r:id="rId7"/>
              </a:rPr>
              <a:t>certification@fisheries.org</a:t>
            </a:r>
            <a:r>
              <a:rPr lang="en-US" altLang="en-US" dirty="0">
                <a:latin typeface="Segoe UI Emoji" panose="020B0502040204020203" pitchFamily="34" charset="0"/>
                <a:ea typeface="Segoe UI Emoji" panose="020B0502040204020203" pitchFamily="34" charset="0"/>
                <a:cs typeface="Segoe UI Semibold" panose="020B0702040204020203" pitchFamily="34" charset="0"/>
              </a:rPr>
              <a:t> </a:t>
            </a:r>
          </a:p>
          <a:p>
            <a:pPr marL="0" indent="0" eaLnBrk="1" hangingPunct="1">
              <a:lnSpc>
                <a:spcPct val="90000"/>
              </a:lnSpc>
              <a:buFontTx/>
              <a:buNone/>
              <a:defRPr/>
            </a:pPr>
            <a:endParaRPr lang="en-US" altLang="en-US" dirty="0">
              <a:latin typeface="Segoe UI Semibold" panose="020B0702040204020203" pitchFamily="34" charset="0"/>
              <a:cs typeface="Segoe UI Semibold" panose="020B0702040204020203"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4000" dirty="0"/>
              <a:t>First Time Applicants for Certification by Sector</a:t>
            </a:r>
          </a:p>
        </p:txBody>
      </p:sp>
      <p:sp>
        <p:nvSpPr>
          <p:cNvPr id="22531" name="Rectangle 3"/>
          <p:cNvSpPr>
            <a:spLocks noGrp="1" noChangeArrowheads="1"/>
          </p:cNvSpPr>
          <p:nvPr>
            <p:ph type="body" idx="1"/>
          </p:nvPr>
        </p:nvSpPr>
        <p:spPr>
          <a:xfrm>
            <a:off x="457200" y="2133600"/>
            <a:ext cx="8229600" cy="3657600"/>
          </a:xfrm>
        </p:spPr>
        <p:txBody>
          <a:bodyPr/>
          <a:lstStyle/>
          <a:p>
            <a:pPr eaLnBrk="1" hangingPunct="1">
              <a:tabLst>
                <a:tab pos="7543800" algn="r"/>
              </a:tabLst>
            </a:pPr>
            <a:r>
              <a:rPr lang="en-US" altLang="en-US" sz="2400" dirty="0">
                <a:latin typeface="Segoe UI Emoji" panose="020B0502040204020203" pitchFamily="34" charset="0"/>
                <a:ea typeface="Segoe UI Emoji" panose="020B0502040204020203" pitchFamily="34" charset="0"/>
              </a:rPr>
              <a:t>State biologists	28%</a:t>
            </a:r>
          </a:p>
          <a:p>
            <a:pPr eaLnBrk="1" hangingPunct="1">
              <a:tabLst>
                <a:tab pos="7543800" algn="r"/>
              </a:tabLst>
            </a:pPr>
            <a:r>
              <a:rPr lang="en-US" altLang="en-US" sz="2400" dirty="0">
                <a:latin typeface="Segoe UI Emoji" panose="020B0502040204020203" pitchFamily="34" charset="0"/>
                <a:ea typeface="Segoe UI Emoji" panose="020B0502040204020203" pitchFamily="34" charset="0"/>
              </a:rPr>
              <a:t>Industry biologists (consultants)	24%</a:t>
            </a:r>
          </a:p>
          <a:p>
            <a:pPr eaLnBrk="1" hangingPunct="1">
              <a:tabLst>
                <a:tab pos="7543800" algn="r"/>
              </a:tabLst>
            </a:pPr>
            <a:r>
              <a:rPr lang="en-US" altLang="en-US" sz="2400" dirty="0">
                <a:latin typeface="Segoe UI Emoji" panose="020B0502040204020203" pitchFamily="34" charset="0"/>
                <a:ea typeface="Segoe UI Emoji" panose="020B0502040204020203" pitchFamily="34" charset="0"/>
              </a:rPr>
              <a:t>Students	21%</a:t>
            </a:r>
          </a:p>
          <a:p>
            <a:pPr eaLnBrk="1" hangingPunct="1">
              <a:tabLst>
                <a:tab pos="7543800" algn="r"/>
              </a:tabLst>
            </a:pPr>
            <a:r>
              <a:rPr lang="en-US" altLang="en-US" sz="2400" dirty="0">
                <a:latin typeface="Segoe UI Emoji" panose="020B0502040204020203" pitchFamily="34" charset="0"/>
                <a:ea typeface="Segoe UI Emoji" panose="020B0502040204020203" pitchFamily="34" charset="0"/>
              </a:rPr>
              <a:t>Federal employees	8%</a:t>
            </a:r>
          </a:p>
          <a:p>
            <a:pPr eaLnBrk="1" hangingPunct="1">
              <a:tabLst>
                <a:tab pos="7543800" algn="r"/>
              </a:tabLst>
            </a:pPr>
            <a:r>
              <a:rPr lang="en-US" altLang="en-US" sz="2400" dirty="0">
                <a:latin typeface="Segoe UI Emoji" panose="020B0502040204020203" pitchFamily="34" charset="0"/>
                <a:ea typeface="Segoe UI Emoji" panose="020B0502040204020203" pitchFamily="34" charset="0"/>
              </a:rPr>
              <a:t>Professionals in academia	4%</a:t>
            </a:r>
          </a:p>
          <a:p>
            <a:pPr eaLnBrk="1" hangingPunct="1">
              <a:tabLst>
                <a:tab pos="7543800" algn="r"/>
              </a:tabLst>
            </a:pPr>
            <a:r>
              <a:rPr lang="en-US" altLang="en-US" sz="2400" dirty="0">
                <a:latin typeface="Segoe UI Emoji" panose="020B0502040204020203" pitchFamily="34" charset="0"/>
                <a:ea typeface="Segoe UI Emoji" panose="020B0502040204020203" pitchFamily="34" charset="0"/>
              </a:rPr>
              <a:t>County biologists	1%</a:t>
            </a:r>
          </a:p>
          <a:p>
            <a:pPr eaLnBrk="1" hangingPunct="1">
              <a:tabLst>
                <a:tab pos="7543800" algn="r"/>
              </a:tabLst>
            </a:pPr>
            <a:r>
              <a:rPr lang="en-US" altLang="en-US" sz="2400" dirty="0">
                <a:latin typeface="Segoe UI Emoji" panose="020B0502040204020203" pitchFamily="34" charset="0"/>
                <a:ea typeface="Segoe UI Emoji" panose="020B0502040204020203" pitchFamily="34" charset="0"/>
              </a:rPr>
              <a:t>Biologists with NGO’s	1%</a:t>
            </a:r>
          </a:p>
          <a:p>
            <a:pPr eaLnBrk="1" hangingPunct="1">
              <a:tabLst>
                <a:tab pos="7543800" algn="r"/>
              </a:tabLst>
            </a:pPr>
            <a:r>
              <a:rPr lang="en-US" altLang="en-US" sz="2400" dirty="0">
                <a:latin typeface="Segoe UI Emoji" panose="020B0502040204020203" pitchFamily="34" charset="0"/>
                <a:ea typeface="Segoe UI Emoji" panose="020B0502040204020203" pitchFamily="34" charset="0"/>
              </a:rPr>
              <a:t>Unemployed (recent postgraduates)	13%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81000"/>
            <a:ext cx="4540250" cy="6122988"/>
          </a:xfrm>
          <a:prstGeom prst="rect">
            <a:avLst/>
          </a:prstGeom>
          <a:noFill/>
          <a:ln w="57150" cmpd="thinThick">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6627" name="Text Box 5"/>
          <p:cNvSpPr txBox="1">
            <a:spLocks noChangeArrowheads="1"/>
          </p:cNvSpPr>
          <p:nvPr/>
        </p:nvSpPr>
        <p:spPr bwMode="auto">
          <a:xfrm>
            <a:off x="2667000" y="2895600"/>
            <a:ext cx="3886200" cy="3968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spcBef>
                <a:spcPct val="50000"/>
              </a:spcBef>
            </a:pPr>
            <a:r>
              <a:rPr lang="en-US" altLang="en-US" sz="2000">
                <a:solidFill>
                  <a:srgbClr val="C00000"/>
                </a:solidFill>
                <a:latin typeface="Britannic Bold" panose="020B0903060703020204" pitchFamily="34" charset="0"/>
              </a:rPr>
              <a:t>Your name here !</a:t>
            </a:r>
          </a:p>
        </p:txBody>
      </p:sp>
      <p:sp>
        <p:nvSpPr>
          <p:cNvPr id="26628" name="Text Box 6"/>
          <p:cNvSpPr txBox="1">
            <a:spLocks noChangeArrowheads="1"/>
          </p:cNvSpPr>
          <p:nvPr/>
        </p:nvSpPr>
        <p:spPr bwMode="auto">
          <a:xfrm rot="1162990">
            <a:off x="2286000" y="2346325"/>
            <a:ext cx="1450975" cy="13112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63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r>
              <a:rPr lang="en-US" altLang="en-US" sz="8000" b="1" i="0">
                <a:sym typeface="Wingdings" panose="05000000000000000000" pitchFamily="2" charset="2"/>
              </a:rPr>
              <a:t></a:t>
            </a:r>
          </a:p>
        </p:txBody>
      </p:sp>
      <p:sp>
        <p:nvSpPr>
          <p:cNvPr id="26629" name="Text Box 6"/>
          <p:cNvSpPr txBox="1">
            <a:spLocks noChangeArrowheads="1"/>
          </p:cNvSpPr>
          <p:nvPr/>
        </p:nvSpPr>
        <p:spPr bwMode="auto">
          <a:xfrm rot="3602451">
            <a:off x="1763713" y="4872038"/>
            <a:ext cx="1450975" cy="1311275"/>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635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algn="ctr" eaLnBrk="1" hangingPunct="1"/>
            <a:r>
              <a:rPr lang="en-US" altLang="en-US" sz="8000" b="1" i="0">
                <a:sym typeface="Wingdings" panose="05000000000000000000" pitchFamily="2" charset="2"/>
              </a:rPr>
              <a:t></a:t>
            </a:r>
          </a:p>
        </p:txBody>
      </p:sp>
      <p:sp>
        <p:nvSpPr>
          <p:cNvPr id="2" name="Rectangle 1"/>
          <p:cNvSpPr/>
          <p:nvPr/>
        </p:nvSpPr>
        <p:spPr bwMode="auto">
          <a:xfrm>
            <a:off x="2498725" y="6254750"/>
            <a:ext cx="3978275" cy="2286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1" hangingPunct="1">
              <a:defRPr/>
            </a:pPr>
            <a:r>
              <a:rPr lang="en-US" sz="1050" b="1" dirty="0">
                <a:solidFill>
                  <a:srgbClr val="FF0000"/>
                </a:solidFill>
              </a:rPr>
              <a:t>Remember your Certification number and expiration date!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381000" y="381000"/>
            <a:ext cx="8229600" cy="6172200"/>
          </a:xfrm>
        </p:spPr>
        <p:txBody>
          <a:bodyPr/>
          <a:lstStyle/>
          <a:p>
            <a:pPr algn="ctr" eaLnBrk="1" hangingPunct="1">
              <a:buFontTx/>
              <a:buNone/>
              <a:defRPr/>
            </a:pPr>
            <a:r>
              <a:rPr lang="en-US" altLang="en-US" sz="4000" b="1" dirty="0">
                <a:solidFill>
                  <a:srgbClr val="002060"/>
                </a:solidFill>
              </a:rPr>
              <a:t>Any further questions? </a:t>
            </a:r>
          </a:p>
          <a:p>
            <a:pPr algn="ctr" eaLnBrk="1" hangingPunct="1">
              <a:buFontTx/>
              <a:buNone/>
              <a:defRPr/>
            </a:pPr>
            <a:r>
              <a:rPr lang="en-US" altLang="en-US" sz="2400" b="1" dirty="0">
                <a:solidFill>
                  <a:srgbClr val="002060"/>
                </a:solidFill>
              </a:rPr>
              <a:t>Please contact:</a:t>
            </a:r>
            <a:endParaRPr lang="en-US" altLang="en-US" sz="4000" b="1" dirty="0">
              <a:solidFill>
                <a:srgbClr val="002060"/>
              </a:solidFill>
            </a:endParaRPr>
          </a:p>
          <a:p>
            <a:pPr algn="ctr" eaLnBrk="1" hangingPunct="1">
              <a:buFontTx/>
              <a:buNone/>
              <a:defRPr/>
            </a:pPr>
            <a:r>
              <a:rPr lang="en-US" altLang="en-US" sz="3600" b="1" dirty="0">
                <a:solidFill>
                  <a:srgbClr val="002060"/>
                </a:solidFill>
              </a:rPr>
              <a:t>Mary Webb Banning</a:t>
            </a:r>
            <a:endParaRPr lang="en-US" altLang="en-US" sz="3600" b="1" dirty="0"/>
          </a:p>
          <a:p>
            <a:pPr algn="ctr" eaLnBrk="1" hangingPunct="1">
              <a:buFontTx/>
              <a:buNone/>
              <a:defRPr/>
            </a:pPr>
            <a:r>
              <a:rPr lang="en-US" altLang="en-US" dirty="0"/>
              <a:t> </a:t>
            </a:r>
            <a:r>
              <a:rPr lang="en-US" altLang="en-US" sz="2800" dirty="0"/>
              <a:t>Educational Program Coordinator,</a:t>
            </a:r>
            <a:br>
              <a:rPr lang="en-US" altLang="en-US" sz="2800" dirty="0"/>
            </a:br>
            <a:r>
              <a:rPr lang="en-US" altLang="en-US" sz="2800" dirty="0" err="1"/>
              <a:t>mbanning@fisheries.org</a:t>
            </a:r>
            <a:endParaRPr lang="en-US" altLang="en-US" sz="2800" dirty="0"/>
          </a:p>
          <a:p>
            <a:pPr marL="457200" lvl="1" indent="0" algn="ctr" eaLnBrk="1" hangingPunct="1">
              <a:buFontTx/>
              <a:buNone/>
              <a:defRPr/>
            </a:pPr>
            <a:r>
              <a:rPr lang="en-US" altLang="en-US" dirty="0"/>
              <a:t>(301) 897 - 8616, ext. 204</a:t>
            </a:r>
          </a:p>
          <a:p>
            <a:pPr algn="ctr" eaLnBrk="1" hangingPunct="1">
              <a:buFontTx/>
              <a:buNone/>
              <a:defRPr/>
            </a:pPr>
            <a:r>
              <a:rPr lang="en-US" altLang="en-US" sz="3600" b="1" dirty="0">
                <a:solidFill>
                  <a:srgbClr val="002060"/>
                </a:solidFill>
              </a:rPr>
              <a:t>Lauren Maza</a:t>
            </a:r>
          </a:p>
          <a:p>
            <a:pPr algn="ctr" eaLnBrk="1" hangingPunct="1">
              <a:buFontTx/>
              <a:buNone/>
              <a:defRPr/>
            </a:pPr>
            <a:r>
              <a:rPr lang="en-US" altLang="en-US" sz="2800" dirty="0"/>
              <a:t>Director of Student &amp; Professional Development,</a:t>
            </a:r>
            <a:br>
              <a:rPr lang="en-US" altLang="en-US" sz="2800" dirty="0"/>
            </a:br>
            <a:r>
              <a:rPr lang="en-US" altLang="en-US" sz="2800" dirty="0"/>
              <a:t>lmaza@fisheries.org</a:t>
            </a:r>
          </a:p>
          <a:p>
            <a:pPr marL="457200" lvl="1" indent="0" algn="ctr" eaLnBrk="1" hangingPunct="1">
              <a:buFontTx/>
              <a:buNone/>
              <a:defRPr/>
            </a:pPr>
            <a:r>
              <a:rPr lang="en-US" altLang="en-US" dirty="0"/>
              <a:t>(301) 897 - 8616, ext. 225</a:t>
            </a:r>
            <a:endParaRPr lang="en-US" altLang="en-US" b="1" dirty="0">
              <a:solidFill>
                <a:srgbClr val="002060"/>
              </a:solidFill>
            </a:endParaRPr>
          </a:p>
          <a:p>
            <a:pPr lvl="1" eaLnBrk="1" hangingPunct="1">
              <a:defRPr/>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08573" y="1828800"/>
            <a:ext cx="8743474" cy="358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eaLnBrk="1" hangingPunct="1">
              <a:lnSpc>
                <a:spcPct val="120000"/>
              </a:lnSpc>
              <a:spcBef>
                <a:spcPct val="30000"/>
              </a:spcBef>
              <a:defRPr/>
            </a:pPr>
            <a:r>
              <a:rPr lang="en-US" altLang="en-US" sz="2400" i="0" dirty="0"/>
              <a:t>Provide expert witness</a:t>
            </a:r>
          </a:p>
          <a:p>
            <a:pPr lvl="2" eaLnBrk="1" hangingPunct="1">
              <a:buFont typeface="Wingdings" panose="05000000000000000000" pitchFamily="2" charset="2"/>
              <a:buChar char="ü"/>
              <a:defRPr/>
            </a:pPr>
            <a:r>
              <a:rPr lang="en-US" altLang="en-US" i="0" dirty="0"/>
              <a:t>  Provide scientific facts + professional opinion</a:t>
            </a:r>
          </a:p>
          <a:p>
            <a:pPr marL="914400" lvl="2" indent="0" eaLnBrk="1" hangingPunct="1">
              <a:buFontTx/>
              <a:buNone/>
              <a:defRPr/>
            </a:pPr>
            <a:endParaRPr lang="en-US" altLang="en-US" i="0" dirty="0"/>
          </a:p>
          <a:p>
            <a:pPr eaLnBrk="1" hangingPunct="1">
              <a:defRPr/>
            </a:pPr>
            <a:r>
              <a:rPr lang="en-US" altLang="en-US" sz="2400" i="0" dirty="0"/>
              <a:t>Some state employers require or desire certification for employment or promotion</a:t>
            </a:r>
          </a:p>
          <a:p>
            <a:pPr marL="0" indent="0" eaLnBrk="1" hangingPunct="1">
              <a:buFontTx/>
              <a:buNone/>
              <a:defRPr/>
            </a:pPr>
            <a:endParaRPr lang="en-US" altLang="en-US" sz="2400" i="0" dirty="0"/>
          </a:p>
          <a:p>
            <a:pPr eaLnBrk="1" hangingPunct="1">
              <a:defRPr/>
            </a:pPr>
            <a:r>
              <a:rPr lang="en-US" altLang="en-US" sz="2400" i="0" dirty="0"/>
              <a:t>Shows employers you are seriously interested in a career in fisheries</a:t>
            </a:r>
          </a:p>
          <a:p>
            <a:pPr marL="1828800" lvl="3" indent="-457200" eaLnBrk="1" hangingPunct="1">
              <a:buFont typeface="+mj-lt"/>
              <a:buAutoNum type="arabicPeriod"/>
              <a:defRPr/>
            </a:pPr>
            <a:endParaRPr lang="en-US" altLang="en-US" sz="2400" i="0" dirty="0"/>
          </a:p>
        </p:txBody>
      </p:sp>
      <p:sp>
        <p:nvSpPr>
          <p:cNvPr id="7171" name="Rectangle 2"/>
          <p:cNvSpPr txBox="1">
            <a:spLocks noChangeArrowheads="1"/>
          </p:cNvSpPr>
          <p:nvPr/>
        </p:nvSpPr>
        <p:spPr bwMode="auto">
          <a:xfrm>
            <a:off x="0" y="381000"/>
            <a:ext cx="9144000" cy="1470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i="0" dirty="0">
                <a:solidFill>
                  <a:schemeClr val="tx2"/>
                </a:solidFill>
              </a:rPr>
              <a:t>Why should I get certified as a “Fisheries Professional”</a:t>
            </a:r>
          </a:p>
        </p:txBody>
      </p:sp>
      <p:sp>
        <p:nvSpPr>
          <p:cNvPr id="4" name="Rectangle 3">
            <a:extLst>
              <a:ext uri="{FF2B5EF4-FFF2-40B4-BE49-F238E27FC236}">
                <a16:creationId xmlns:a16="http://schemas.microsoft.com/office/drawing/2014/main" id="{6F82C50C-83BA-4DE1-B4F6-EE4740B5CC8F}"/>
              </a:ext>
            </a:extLst>
          </p:cNvPr>
          <p:cNvSpPr/>
          <p:nvPr/>
        </p:nvSpPr>
        <p:spPr>
          <a:xfrm>
            <a:off x="2209800" y="5454614"/>
            <a:ext cx="4740401" cy="584775"/>
          </a:xfrm>
          <a:prstGeom prst="rect">
            <a:avLst/>
          </a:prstGeom>
        </p:spPr>
        <p:txBody>
          <a:bodyPr wrap="none">
            <a:spAutoFit/>
          </a:bodyPr>
          <a:lstStyle/>
          <a:p>
            <a:pPr algn="ctr"/>
            <a:r>
              <a:rPr lang="en-US" sz="3200" b="1" i="0" dirty="0">
                <a:solidFill>
                  <a:srgbClr val="005C59"/>
                </a:solidFill>
                <a:latin typeface="PT Sans"/>
                <a:hlinkClick r:id="rId4"/>
              </a:rPr>
              <a:t>Click here to read more</a:t>
            </a:r>
            <a:endParaRPr lang="en-US" sz="3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04800"/>
            <a:ext cx="8229600" cy="715963"/>
          </a:xfrm>
        </p:spPr>
        <p:txBody>
          <a:bodyPr/>
          <a:lstStyle/>
          <a:p>
            <a:pPr eaLnBrk="1" hangingPunct="1"/>
            <a:r>
              <a:rPr lang="en-US" altLang="en-US" sz="3600" b="1"/>
              <a:t>Levels of Certification</a:t>
            </a:r>
            <a:endParaRPr lang="en-US" altLang="en-US" sz="3600"/>
          </a:p>
        </p:txBody>
      </p:sp>
      <p:sp>
        <p:nvSpPr>
          <p:cNvPr id="4" name="Rectangle 3"/>
          <p:cNvSpPr/>
          <p:nvPr/>
        </p:nvSpPr>
        <p:spPr>
          <a:xfrm>
            <a:off x="304800" y="1371600"/>
            <a:ext cx="8382000" cy="5008563"/>
          </a:xfrm>
          <a:prstGeom prst="rect">
            <a:avLst/>
          </a:prstGeom>
        </p:spPr>
        <p:txBody>
          <a:bodyPr>
            <a:spAutoFit/>
          </a:bodyPr>
          <a:lstStyle>
            <a:lvl1pPr>
              <a:defRPr i="1">
                <a:solidFill>
                  <a:schemeClr val="tx1"/>
                </a:solidFill>
                <a:latin typeface="Arial" panose="020B0604020202020204" pitchFamily="34" charset="0"/>
              </a:defRPr>
            </a:lvl1pPr>
            <a:lvl2pPr marL="692150" indent="-1714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lnSpc>
                <a:spcPts val="1100"/>
              </a:lnSpc>
              <a:spcBef>
                <a:spcPts val="25"/>
              </a:spcBef>
            </a:pPr>
            <a:r>
              <a:rPr lang="en-US" altLang="en-US" i="0">
                <a:latin typeface="Segoe UI Emoji" panose="020B0502040204020203" pitchFamily="34" charset="0"/>
                <a:ea typeface="Segoe UI Emoji" panose="020B0502040204020203" pitchFamily="34" charset="0"/>
                <a:cs typeface="Segoe UI Semibold" panose="020B0702040204020203" pitchFamily="34" charset="0"/>
              </a:rPr>
              <a:t> </a:t>
            </a:r>
          </a:p>
          <a:p>
            <a:pPr algn="just" eaLnBrk="1" hangingPunct="1">
              <a:lnSpc>
                <a:spcPct val="115000"/>
              </a:lnSpc>
            </a:pPr>
            <a:r>
              <a:rPr lang="en-US" altLang="en-US" sz="1400" b="1" i="0">
                <a:solidFill>
                  <a:srgbClr val="000080"/>
                </a:solidFill>
                <a:latin typeface="Segoe UI Emoji" panose="020B0502040204020203" pitchFamily="34" charset="0"/>
                <a:ea typeface="Segoe UI Emoji" panose="020B0502040204020203" pitchFamily="34" charset="0"/>
                <a:cs typeface="Segoe UI Semibold" panose="020B0702040204020203" pitchFamily="34" charset="0"/>
              </a:rPr>
              <a:t>I. Associate Fisheries Professional (AFP)</a:t>
            </a:r>
            <a:r>
              <a:rPr lang="en-US" altLang="en-US" sz="1400" i="0">
                <a:solidFill>
                  <a:srgbClr val="000000"/>
                </a:solidFill>
                <a:latin typeface="Segoe UI Emoji" panose="020B0502040204020203" pitchFamily="34" charset="0"/>
                <a:ea typeface="Segoe UI Emoji" panose="020B0502040204020203" pitchFamily="34" charset="0"/>
                <a:cs typeface="Segoe UI Semibold" panose="020B0702040204020203" pitchFamily="34" charset="0"/>
              </a:rPr>
              <a:t>—Applicants must meet the academic (course and degree)</a:t>
            </a:r>
            <a:r>
              <a:rPr lang="en-US" altLang="en-US" i="0">
                <a:latin typeface="Segoe UI Emoji" panose="020B0502040204020203" pitchFamily="34" charset="0"/>
                <a:ea typeface="Segoe UI Emoji" panose="020B0502040204020203" pitchFamily="34" charset="0"/>
                <a:cs typeface="Segoe UI Semibold" panose="020B0702040204020203" pitchFamily="34" charset="0"/>
              </a:rPr>
              <a:t> </a:t>
            </a:r>
            <a:r>
              <a:rPr lang="en-US" altLang="en-US" sz="1400" i="0">
                <a:latin typeface="Segoe UI Emoji" panose="020B0502040204020203" pitchFamily="34" charset="0"/>
                <a:ea typeface="Segoe UI Emoji" panose="020B0502040204020203" pitchFamily="34" charset="0"/>
                <a:cs typeface="Segoe UI Semibold" panose="020B0702040204020203" pitchFamily="34" charset="0"/>
              </a:rPr>
              <a:t>requirements as prescribed under Guidelines for Professional Certification. </a:t>
            </a:r>
          </a:p>
          <a:p>
            <a:pPr lvl="1" algn="just" eaLnBrk="1" hangingPunct="1">
              <a:lnSpc>
                <a:spcPct val="115000"/>
              </a:lnSpc>
              <a:buFont typeface="Arial" panose="020B0604020202020204" pitchFamily="34" charset="0"/>
              <a:buChar char="•"/>
            </a:pPr>
            <a:r>
              <a:rPr lang="en-US" altLang="en-US" sz="1400" i="0">
                <a:solidFill>
                  <a:srgbClr val="000000"/>
                </a:solidFill>
                <a:latin typeface="Segoe UI Emoji" panose="020B0502040204020203" pitchFamily="34" charset="0"/>
                <a:ea typeface="Segoe UI Emoji" panose="020B0502040204020203" pitchFamily="34" charset="0"/>
                <a:cs typeface="Segoe UI Semibold" panose="020B0702040204020203" pitchFamily="34" charset="0"/>
              </a:rPr>
              <a:t>Associate Fisheries Professional certification may be retained for a maximum of eight years, at which time the requirements for a Certified Fisheries Professional must be met and applied for in order to retain any AFS certification. The AFP must submit a new application with all requested information, with the exception of the course list and transcripts (unless further education has been acquired).</a:t>
            </a:r>
            <a:endParaRPr lang="en-US" altLang="en-US" i="0">
              <a:solidFill>
                <a:srgbClr val="000000"/>
              </a:solidFill>
              <a:latin typeface="Segoe UI Emoji" panose="020B0502040204020203" pitchFamily="34" charset="0"/>
              <a:ea typeface="Segoe UI Emoji" panose="020B0502040204020203" pitchFamily="34" charset="0"/>
              <a:cs typeface="Segoe UI Semibold" panose="020B0702040204020203" pitchFamily="34" charset="0"/>
            </a:endParaRPr>
          </a:p>
          <a:p>
            <a:pPr algn="just" eaLnBrk="1" hangingPunct="1">
              <a:lnSpc>
                <a:spcPct val="115000"/>
              </a:lnSpc>
              <a:spcBef>
                <a:spcPts val="13"/>
              </a:spcBef>
            </a:pPr>
            <a:endParaRPr lang="en-US" altLang="en-US" i="0">
              <a:latin typeface="Segoe UI Emoji" panose="020B0502040204020203" pitchFamily="34" charset="0"/>
              <a:ea typeface="Segoe UI Emoji" panose="020B0502040204020203" pitchFamily="34" charset="0"/>
              <a:cs typeface="Segoe UI Semibold" panose="020B0702040204020203" pitchFamily="34" charset="0"/>
            </a:endParaRPr>
          </a:p>
          <a:p>
            <a:pPr eaLnBrk="1" hangingPunct="1">
              <a:lnSpc>
                <a:spcPts val="1100"/>
              </a:lnSpc>
              <a:spcBef>
                <a:spcPts val="38"/>
              </a:spcBef>
            </a:pPr>
            <a:r>
              <a:rPr lang="en-US" altLang="en-US" i="0">
                <a:latin typeface="Segoe UI Emoji" panose="020B0502040204020203" pitchFamily="34" charset="0"/>
                <a:ea typeface="Segoe UI Emoji" panose="020B0502040204020203" pitchFamily="34" charset="0"/>
                <a:cs typeface="Segoe UI Semibold" panose="020B0702040204020203" pitchFamily="34" charset="0"/>
              </a:rPr>
              <a:t> </a:t>
            </a:r>
          </a:p>
          <a:p>
            <a:pPr algn="just" eaLnBrk="1" hangingPunct="1"/>
            <a:r>
              <a:rPr lang="en-US" altLang="en-US" sz="1400" b="1" i="0">
                <a:solidFill>
                  <a:srgbClr val="000080"/>
                </a:solidFill>
                <a:latin typeface="Segoe UI Emoji" panose="020B0502040204020203" pitchFamily="34" charset="0"/>
                <a:ea typeface="Segoe UI Emoji" panose="020B0502040204020203" pitchFamily="34" charset="0"/>
                <a:cs typeface="Segoe UI Semibold" panose="020B0702040204020203" pitchFamily="34" charset="0"/>
              </a:rPr>
              <a:t>II. Certified Fisheries Professional (CFP) and Certified Fisheries Professional (FP-C) (applying as established fisheries professional) </a:t>
            </a:r>
            <a:r>
              <a:rPr lang="en-US" altLang="en-US" sz="1400" i="0">
                <a:solidFill>
                  <a:srgbClr val="000000"/>
                </a:solidFill>
                <a:latin typeface="Segoe UI Emoji" panose="020B0502040204020203" pitchFamily="34" charset="0"/>
                <a:ea typeface="Segoe UI Emoji" panose="020B0502040204020203" pitchFamily="34" charset="0"/>
                <a:cs typeface="Segoe UI Semibold" panose="020B0702040204020203" pitchFamily="34" charset="0"/>
              </a:rPr>
              <a:t>— In addition to the academic requirements mentioned above, minimum experience and professional development requirements are listed under Guidelines for Professional Certification.</a:t>
            </a:r>
          </a:p>
          <a:p>
            <a:pPr algn="just" eaLnBrk="1" hangingPunct="1"/>
            <a:endParaRPr lang="en-US" altLang="en-US" sz="1400" i="0">
              <a:solidFill>
                <a:srgbClr val="000000"/>
              </a:solidFill>
              <a:latin typeface="Segoe UI Emoji" panose="020B0502040204020203" pitchFamily="34" charset="0"/>
              <a:ea typeface="Segoe UI Emoji" panose="020B0502040204020203" pitchFamily="34" charset="0"/>
              <a:cs typeface="Segoe UI Semibold" panose="020B0702040204020203" pitchFamily="34" charset="0"/>
            </a:endParaRPr>
          </a:p>
          <a:p>
            <a:pPr algn="just" eaLnBrk="1" hangingPunct="1"/>
            <a:endParaRPr lang="en-US" altLang="en-US" sz="1400" i="0">
              <a:solidFill>
                <a:srgbClr val="000000"/>
              </a:solidFill>
              <a:latin typeface="Segoe UI Emoji" panose="020B0502040204020203" pitchFamily="34" charset="0"/>
              <a:ea typeface="Segoe UI Emoji" panose="020B0502040204020203" pitchFamily="34" charset="0"/>
              <a:cs typeface="Segoe UI Semibold" panose="020B0702040204020203" pitchFamily="34" charset="0"/>
            </a:endParaRPr>
          </a:p>
          <a:p>
            <a:pPr algn="just" eaLnBrk="1" hangingPunct="1"/>
            <a:r>
              <a:rPr lang="en-US" altLang="en-US" sz="1400" b="1" i="0">
                <a:solidFill>
                  <a:srgbClr val="000080"/>
                </a:solidFill>
                <a:latin typeface="Segoe UI Emoji" panose="020B0502040204020203" pitchFamily="34" charset="0"/>
                <a:ea typeface="Segoe UI Emoji" panose="020B0502040204020203" pitchFamily="34" charset="0"/>
                <a:cs typeface="Segoe UI Semibold" panose="020B0702040204020203" pitchFamily="34" charset="0"/>
              </a:rPr>
              <a:t>III. Emeriti </a:t>
            </a:r>
            <a:r>
              <a:rPr lang="en-US" altLang="en-US" sz="1400" i="0">
                <a:solidFill>
                  <a:srgbClr val="000000"/>
                </a:solidFill>
                <a:latin typeface="Segoe UI Emoji" panose="020B0502040204020203" pitchFamily="34" charset="0"/>
                <a:ea typeface="Segoe UI Emoji" panose="020B0502040204020203" pitchFamily="34" charset="0"/>
                <a:cs typeface="Segoe UI Semibold" panose="020B0702040204020203" pitchFamily="34" charset="0"/>
              </a:rPr>
              <a:t>— </a:t>
            </a:r>
            <a:r>
              <a:rPr lang="en-US" altLang="en-US" sz="1400" i="0">
                <a:latin typeface="Segoe UI Emoji" panose="020B0502040204020203" pitchFamily="34" charset="0"/>
                <a:ea typeface="Segoe UI Emoji" panose="020B0502040204020203" pitchFamily="34" charset="0"/>
                <a:cs typeface="Segoe UI Semibold" panose="020B0702040204020203" pitchFamily="34" charset="0"/>
              </a:rPr>
              <a:t>Individuals who held the FP-C designation for at least twenty (20) years (need not be consecutive) and who are employed less than full time or are retired, may request emeriti status through which they can maintain their FP-C status without the renewal requirement. Successful female applicants receive emeriti status while successful male applicants receive emeritus status. Applicants must provide your certification number and initial date of certification (must have been certified for at least 20 years).</a:t>
            </a:r>
          </a:p>
          <a:p>
            <a:pPr eaLnBrk="1" hangingPunct="1">
              <a:lnSpc>
                <a:spcPts val="1100"/>
              </a:lnSpc>
              <a:spcBef>
                <a:spcPts val="38"/>
              </a:spcBef>
            </a:pPr>
            <a:r>
              <a:rPr lang="en-US" altLang="en-US" i="0">
                <a:latin typeface="Segoe UI Emoji" panose="020B0502040204020203" pitchFamily="34" charset="0"/>
                <a:ea typeface="Segoe UI Emoji" panose="020B0502040204020203" pitchFamily="34" charset="0"/>
                <a:cs typeface="Segoe UI Semibold" panose="020B0702040204020203"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7350" y="152400"/>
            <a:ext cx="8229600" cy="1143000"/>
          </a:xfrm>
        </p:spPr>
        <p:txBody>
          <a:bodyPr/>
          <a:lstStyle/>
          <a:p>
            <a:pPr eaLnBrk="1" hangingPunct="1"/>
            <a:r>
              <a:rPr lang="en-US" altLang="en-US" sz="4000" b="1" dirty="0"/>
              <a:t>Requirements for Certification</a:t>
            </a:r>
          </a:p>
        </p:txBody>
      </p:sp>
      <p:sp>
        <p:nvSpPr>
          <p:cNvPr id="10243" name="Rectangle 3"/>
          <p:cNvSpPr>
            <a:spLocks noGrp="1" noChangeArrowheads="1"/>
          </p:cNvSpPr>
          <p:nvPr>
            <p:ph type="body" idx="1"/>
          </p:nvPr>
        </p:nvSpPr>
        <p:spPr>
          <a:xfrm>
            <a:off x="133928" y="1066800"/>
            <a:ext cx="8915400" cy="4525963"/>
          </a:xfrm>
        </p:spPr>
        <p:txBody>
          <a:bodyPr/>
          <a:lstStyle/>
          <a:p>
            <a:pPr marL="514350" indent="-457200" eaLnBrk="1" hangingPunct="1">
              <a:lnSpc>
                <a:spcPct val="150000"/>
              </a:lnSpc>
              <a:spcBef>
                <a:spcPts val="0"/>
              </a:spcBef>
              <a:buFont typeface="Wingdings" panose="05000000000000000000" pitchFamily="2" charset="2"/>
              <a:buChar char="ü"/>
            </a:pPr>
            <a:r>
              <a:rPr lang="en-US" altLang="en-US" sz="2200" b="1" dirty="0">
                <a:latin typeface="Segoe UI Emoji" panose="020B0502040204020203" pitchFamily="34" charset="0"/>
                <a:ea typeface="Segoe UI Emoji" panose="020B0502040204020203" pitchFamily="34" charset="0"/>
                <a:cs typeface="Segoe UI Emoji" panose="020B0502040204020203" pitchFamily="34" charset="0"/>
              </a:rPr>
              <a:t>Be an AFS member</a:t>
            </a:r>
          </a:p>
          <a:p>
            <a:pPr marL="514350" indent="-457200" eaLnBrk="1" hangingPunct="1">
              <a:spcBef>
                <a:spcPts val="0"/>
              </a:spcBef>
              <a:buFont typeface="Wingdings" panose="05000000000000000000" pitchFamily="2" charset="2"/>
              <a:buChar char="ü"/>
            </a:pPr>
            <a:r>
              <a:rPr lang="en-US" altLang="en-US" sz="2200" b="1" dirty="0">
                <a:latin typeface="Segoe UI Emoji" panose="020B0502040204020203" pitchFamily="34" charset="0"/>
                <a:ea typeface="Segoe UI Emoji" panose="020B0502040204020203" pitchFamily="34" charset="0"/>
                <a:cs typeface="Segoe UI Emoji" panose="020B0502040204020203" pitchFamily="34" charset="0"/>
              </a:rPr>
              <a:t>Have an appropriate degree/s (BS, BA, MS, PhD) in Fisheries or a related field</a:t>
            </a:r>
          </a:p>
          <a:p>
            <a:pPr marL="514350" indent="-457200" eaLnBrk="1" hangingPunct="1">
              <a:spcBef>
                <a:spcPts val="0"/>
              </a:spcBef>
              <a:spcAft>
                <a:spcPts val="600"/>
              </a:spcAft>
              <a:buFont typeface="Wingdings" panose="05000000000000000000" pitchFamily="2" charset="2"/>
              <a:buChar char="ü"/>
            </a:pPr>
            <a:r>
              <a:rPr lang="en-US" altLang="en-US" sz="2200" b="1" dirty="0">
                <a:latin typeface="Segoe UI Emoji" panose="020B0502040204020203" pitchFamily="34" charset="0"/>
                <a:ea typeface="Segoe UI Emoji" panose="020B0502040204020203" pitchFamily="34" charset="0"/>
                <a:cs typeface="Segoe UI Emoji" panose="020B0502040204020203" pitchFamily="34" charset="0"/>
              </a:rPr>
              <a:t>Meet coursework requirement in the following subject areas: </a:t>
            </a:r>
          </a:p>
          <a:p>
            <a:pPr lvl="2" eaLnBrk="1" hangingPunct="1">
              <a:spcBef>
                <a:spcPts val="0"/>
              </a:spcBef>
              <a:spcAft>
                <a:spcPts val="600"/>
              </a:spcAft>
              <a:buFont typeface="Wingdings" panose="05000000000000000000" pitchFamily="2" charset="2"/>
              <a:buChar char="§"/>
            </a:pPr>
            <a:r>
              <a:rPr lang="en-US" altLang="en-US" sz="1800" b="1" dirty="0">
                <a:latin typeface="Segoe UI Emoji" panose="020B0502040204020203" pitchFamily="34" charset="0"/>
                <a:ea typeface="Segoe UI Emoji" panose="020B0502040204020203" pitchFamily="34" charset="0"/>
                <a:cs typeface="Segoe UI Emoji" panose="020B0502040204020203" pitchFamily="34" charset="0"/>
              </a:rPr>
              <a:t>Fisheries and Aquatic Sciences</a:t>
            </a:r>
          </a:p>
          <a:p>
            <a:pPr lvl="2" eaLnBrk="1" hangingPunct="1">
              <a:spcBef>
                <a:spcPts val="0"/>
              </a:spcBef>
              <a:buFont typeface="Wingdings" panose="05000000000000000000" pitchFamily="2" charset="2"/>
              <a:buChar char="§"/>
            </a:pPr>
            <a:r>
              <a:rPr lang="en-US" altLang="en-US" sz="1800" b="1" dirty="0">
                <a:latin typeface="Segoe UI Emoji" panose="020B0502040204020203" pitchFamily="34" charset="0"/>
                <a:ea typeface="Segoe UI Emoji" panose="020B0502040204020203" pitchFamily="34" charset="0"/>
                <a:cs typeface="Segoe UI Emoji" panose="020B0502040204020203" pitchFamily="34" charset="0"/>
              </a:rPr>
              <a:t>Other Biological Sciences</a:t>
            </a:r>
          </a:p>
          <a:p>
            <a:pPr lvl="2" eaLnBrk="1" hangingPunct="1">
              <a:spcBef>
                <a:spcPts val="0"/>
              </a:spcBef>
              <a:buFont typeface="Wingdings" panose="05000000000000000000" pitchFamily="2" charset="2"/>
              <a:buChar char="§"/>
            </a:pPr>
            <a:r>
              <a:rPr lang="en-US" altLang="en-US" sz="1800" b="1" dirty="0">
                <a:latin typeface="Segoe UI Emoji" panose="020B0502040204020203" pitchFamily="34" charset="0"/>
                <a:ea typeface="Segoe UI Emoji" panose="020B0502040204020203" pitchFamily="34" charset="0"/>
                <a:cs typeface="Segoe UI Emoji" panose="020B0502040204020203" pitchFamily="34" charset="0"/>
              </a:rPr>
              <a:t>Physical Sciences</a:t>
            </a:r>
          </a:p>
          <a:p>
            <a:pPr lvl="2" eaLnBrk="1" hangingPunct="1">
              <a:spcBef>
                <a:spcPts val="0"/>
              </a:spcBef>
              <a:buFont typeface="Wingdings" panose="05000000000000000000" pitchFamily="2" charset="2"/>
              <a:buChar char="§"/>
            </a:pPr>
            <a:r>
              <a:rPr lang="en-US" altLang="en-US" sz="1800" b="1" dirty="0">
                <a:latin typeface="Segoe UI Emoji" panose="020B0502040204020203" pitchFamily="34" charset="0"/>
                <a:ea typeface="Segoe UI Emoji" panose="020B0502040204020203" pitchFamily="34" charset="0"/>
                <a:cs typeface="Segoe UI Emoji" panose="020B0502040204020203" pitchFamily="34" charset="0"/>
              </a:rPr>
              <a:t>Mathematics and Statistics</a:t>
            </a:r>
          </a:p>
          <a:p>
            <a:pPr lvl="2" eaLnBrk="1" hangingPunct="1">
              <a:spcBef>
                <a:spcPts val="0"/>
              </a:spcBef>
              <a:buFont typeface="Wingdings" panose="05000000000000000000" pitchFamily="2" charset="2"/>
              <a:buChar char="§"/>
            </a:pPr>
            <a:r>
              <a:rPr lang="en-US" altLang="en-US" sz="1800" b="1" dirty="0">
                <a:latin typeface="Segoe UI Emoji" panose="020B0502040204020203" pitchFamily="34" charset="0"/>
                <a:ea typeface="Segoe UI Emoji" panose="020B0502040204020203" pitchFamily="34" charset="0"/>
                <a:cs typeface="Segoe UI Emoji" panose="020B0502040204020203" pitchFamily="34" charset="0"/>
              </a:rPr>
              <a:t>Communications</a:t>
            </a:r>
          </a:p>
          <a:p>
            <a:pPr lvl="2" eaLnBrk="1" hangingPunct="1">
              <a:spcBef>
                <a:spcPts val="0"/>
              </a:spcBef>
              <a:buFont typeface="Wingdings" panose="05000000000000000000" pitchFamily="2" charset="2"/>
              <a:buChar char="§"/>
            </a:pPr>
            <a:r>
              <a:rPr lang="en-US" altLang="en-US" sz="1800" b="1" dirty="0">
                <a:latin typeface="Segoe UI Emoji" panose="020B0502040204020203" pitchFamily="34" charset="0"/>
                <a:ea typeface="Segoe UI Emoji" panose="020B0502040204020203" pitchFamily="34" charset="0"/>
                <a:cs typeface="Segoe UI Emoji" panose="020B0502040204020203" pitchFamily="34" charset="0"/>
              </a:rPr>
              <a:t>Human Dimensions</a:t>
            </a:r>
          </a:p>
          <a:p>
            <a:pPr marL="514350" indent="-457200" eaLnBrk="1" hangingPunct="1">
              <a:spcBef>
                <a:spcPts val="600"/>
              </a:spcBef>
              <a:buFont typeface="Wingdings" panose="05000000000000000000" pitchFamily="2" charset="2"/>
              <a:buChar char="ü"/>
            </a:pPr>
            <a:r>
              <a:rPr lang="en-US" altLang="en-US" sz="2200" b="1" dirty="0">
                <a:latin typeface="Segoe UI Emoji" panose="020B0502040204020203" pitchFamily="34" charset="0"/>
                <a:ea typeface="Segoe UI Emoji" panose="020B0502040204020203" pitchFamily="34" charset="0"/>
                <a:cs typeface="Segoe UI Emoji" panose="020B0502040204020203" pitchFamily="34" charset="0"/>
              </a:rPr>
              <a:t>Have appropriate professional experience </a:t>
            </a:r>
          </a:p>
          <a:p>
            <a:pPr marL="1144588" lvl="1" indent="-230188" eaLnBrk="1" hangingPunct="1">
              <a:spcBef>
                <a:spcPts val="600"/>
              </a:spcBef>
              <a:buFont typeface="Wingdings" panose="05000000000000000000" pitchFamily="2" charset="2"/>
              <a:buChar char="§"/>
              <a:tabLst>
                <a:tab pos="1144588" algn="l"/>
              </a:tabLst>
            </a:pPr>
            <a:r>
              <a:rPr lang="en-US" altLang="en-US" sz="1800" b="1" dirty="0">
                <a:latin typeface="Segoe UI Emoji" panose="020B0502040204020203" pitchFamily="34" charset="0"/>
                <a:ea typeface="Segoe UI Emoji" panose="020B0502040204020203" pitchFamily="34" charset="0"/>
                <a:cs typeface="Segoe UI Emoji" panose="020B0502040204020203" pitchFamily="34" charset="0"/>
              </a:rPr>
              <a:t>Amount of experience depends on highest degree attained</a:t>
            </a:r>
          </a:p>
          <a:p>
            <a:pPr marL="1544638" lvl="2" indent="-230188" eaLnBrk="1" hangingPunct="1">
              <a:spcBef>
                <a:spcPts val="600"/>
              </a:spcBef>
              <a:buFont typeface="Wingdings" panose="05000000000000000000" pitchFamily="2" charset="2"/>
              <a:buChar char="§"/>
              <a:tabLst>
                <a:tab pos="1144588" algn="l"/>
              </a:tabLst>
            </a:pPr>
            <a:r>
              <a:rPr lang="en-US" altLang="en-US" sz="1400" b="1" dirty="0">
                <a:latin typeface="Segoe UI Emoji" panose="020B0502040204020203" pitchFamily="34" charset="0"/>
                <a:ea typeface="Segoe UI Emoji" panose="020B0502040204020203" pitchFamily="34" charset="0"/>
                <a:cs typeface="Segoe UI Emoji" panose="020B0502040204020203" pitchFamily="34" charset="0"/>
              </a:rPr>
              <a:t>Not required for Associate level (FP-A)</a:t>
            </a:r>
          </a:p>
          <a:p>
            <a:pPr marL="514350" indent="-457200" eaLnBrk="1" hangingPunct="1">
              <a:spcBef>
                <a:spcPts val="600"/>
              </a:spcBef>
              <a:buFont typeface="Wingdings" panose="05000000000000000000" pitchFamily="2" charset="2"/>
              <a:buChar char="ü"/>
            </a:pPr>
            <a:r>
              <a:rPr lang="en-US" altLang="en-US" sz="2200" b="1" dirty="0">
                <a:latin typeface="Segoe UI Emoji" panose="020B0502040204020203" pitchFamily="34" charset="0"/>
                <a:ea typeface="Segoe UI Emoji" panose="020B0502040204020203" pitchFamily="34" charset="0"/>
                <a:cs typeface="Segoe UI Emoji" panose="020B0502040204020203" pitchFamily="34" charset="0"/>
              </a:rPr>
              <a:t>Recently earned enough Professional Development Quality Points (PDQPs)</a:t>
            </a:r>
          </a:p>
          <a:p>
            <a:pPr marL="1144588" lvl="1" indent="-230188" eaLnBrk="1" hangingPunct="1">
              <a:spcBef>
                <a:spcPts val="600"/>
              </a:spcBef>
              <a:buFont typeface="Wingdings" panose="05000000000000000000" pitchFamily="2" charset="2"/>
              <a:buChar char="§"/>
            </a:pPr>
            <a:r>
              <a:rPr lang="en-US" altLang="en-US" sz="1800" b="1" dirty="0">
                <a:latin typeface="Segoe UI Emoji" panose="020B0502040204020203" pitchFamily="34" charset="0"/>
                <a:ea typeface="Segoe UI Emoji" panose="020B0502040204020203" pitchFamily="34" charset="0"/>
                <a:cs typeface="Segoe UI Emoji" panose="020B0502040204020203" pitchFamily="34" charset="0"/>
              </a:rPr>
              <a:t>Not required for Associate level (FP-A) or </a:t>
            </a:r>
            <a:r>
              <a:rPr lang="en-US" altLang="en-US" sz="1800" b="1" i="1" dirty="0">
                <a:latin typeface="Segoe UI Emoji" panose="020B0502040204020203" pitchFamily="34" charset="0"/>
                <a:ea typeface="Segoe UI Emoji" panose="020B0502040204020203" pitchFamily="34" charset="0"/>
                <a:cs typeface="Segoe UI Emoji" panose="020B0502040204020203" pitchFamily="34" charset="0"/>
              </a:rPr>
              <a:t>Emeriti</a:t>
            </a:r>
            <a:r>
              <a:rPr lang="en-US" altLang="en-US" sz="1800" b="1" dirty="0">
                <a:latin typeface="Segoe UI Emoji" panose="020B0502040204020203" pitchFamily="34" charset="0"/>
                <a:ea typeface="Segoe UI Emoji" panose="020B0502040204020203" pitchFamily="34" charset="0"/>
                <a:cs typeface="Segoe UI Emoji" panose="020B0502040204020203" pitchFamily="34" charset="0"/>
              </a:rPr>
              <a:t> status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pPr eaLnBrk="1" hangingPunct="1"/>
            <a:r>
              <a:rPr lang="en-US" altLang="en-US" sz="2400" b="1" u="sng" dirty="0"/>
              <a:t>Certification, graduation </a:t>
            </a:r>
            <a:r>
              <a:rPr lang="en-US" altLang="en-US" sz="2400" b="1" i="1" u="sng" dirty="0">
                <a:solidFill>
                  <a:srgbClr val="C00000"/>
                </a:solidFill>
              </a:rPr>
              <a:t>before</a:t>
            </a:r>
            <a:r>
              <a:rPr lang="en-US" altLang="en-US" sz="2400" b="1" u="sng" dirty="0">
                <a:solidFill>
                  <a:srgbClr val="C00000"/>
                </a:solidFill>
              </a:rPr>
              <a:t> July 1, 2002</a:t>
            </a:r>
          </a:p>
        </p:txBody>
      </p:sp>
      <p:graphicFrame>
        <p:nvGraphicFramePr>
          <p:cNvPr id="2" name="Table 1"/>
          <p:cNvGraphicFramePr>
            <a:graphicFrameLocks noGrp="1"/>
          </p:cNvGraphicFramePr>
          <p:nvPr/>
        </p:nvGraphicFramePr>
        <p:xfrm>
          <a:off x="1524000" y="1397000"/>
          <a:ext cx="6096000" cy="74168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14368621"/>
              </p:ext>
            </p:extLst>
          </p:nvPr>
        </p:nvGraphicFramePr>
        <p:xfrm>
          <a:off x="152400" y="838200"/>
          <a:ext cx="8839201" cy="5118463"/>
        </p:xfrm>
        <a:graphic>
          <a:graphicData uri="http://schemas.openxmlformats.org/drawingml/2006/table">
            <a:tbl>
              <a:tblPr firstRow="1" bandRow="1">
                <a:tableStyleId>{616DA210-FB5B-4158-B5E0-FEB733F419BA}</a:tableStyleId>
              </a:tblPr>
              <a:tblGrid>
                <a:gridCol w="3381195">
                  <a:extLst>
                    <a:ext uri="{9D8B030D-6E8A-4147-A177-3AD203B41FA5}">
                      <a16:colId xmlns:a16="http://schemas.microsoft.com/office/drawing/2014/main" val="20000"/>
                    </a:ext>
                  </a:extLst>
                </a:gridCol>
                <a:gridCol w="1579951">
                  <a:extLst>
                    <a:ext uri="{9D8B030D-6E8A-4147-A177-3AD203B41FA5}">
                      <a16:colId xmlns:a16="http://schemas.microsoft.com/office/drawing/2014/main" val="20001"/>
                    </a:ext>
                  </a:extLst>
                </a:gridCol>
                <a:gridCol w="1439654">
                  <a:extLst>
                    <a:ext uri="{9D8B030D-6E8A-4147-A177-3AD203B41FA5}">
                      <a16:colId xmlns:a16="http://schemas.microsoft.com/office/drawing/2014/main" val="20002"/>
                    </a:ext>
                  </a:extLst>
                </a:gridCol>
                <a:gridCol w="643004">
                  <a:extLst>
                    <a:ext uri="{9D8B030D-6E8A-4147-A177-3AD203B41FA5}">
                      <a16:colId xmlns:a16="http://schemas.microsoft.com/office/drawing/2014/main" val="20003"/>
                    </a:ext>
                  </a:extLst>
                </a:gridCol>
                <a:gridCol w="886181">
                  <a:extLst>
                    <a:ext uri="{9D8B030D-6E8A-4147-A177-3AD203B41FA5}">
                      <a16:colId xmlns:a16="http://schemas.microsoft.com/office/drawing/2014/main" val="20004"/>
                    </a:ext>
                  </a:extLst>
                </a:gridCol>
                <a:gridCol w="909216">
                  <a:extLst>
                    <a:ext uri="{9D8B030D-6E8A-4147-A177-3AD203B41FA5}">
                      <a16:colId xmlns:a16="http://schemas.microsoft.com/office/drawing/2014/main" val="20005"/>
                    </a:ext>
                  </a:extLst>
                </a:gridCol>
              </a:tblGrid>
              <a:tr h="729343">
                <a:tc>
                  <a:txBody>
                    <a:bodyPr/>
                    <a:lstStyle/>
                    <a:p>
                      <a:pPr algn="ctr"/>
                      <a:r>
                        <a:rPr lang="en-US" u="sng" dirty="0"/>
                        <a:t>Degree &amp; Experience</a:t>
                      </a:r>
                      <a:endParaRPr lang="en-US" b="1" u="sng" dirty="0">
                        <a:solidFill>
                          <a:srgbClr val="000000"/>
                        </a:solidFill>
                      </a:endParaRPr>
                    </a:p>
                  </a:txBody>
                  <a:tcPr/>
                </a:tc>
                <a:tc>
                  <a:txBody>
                    <a:bodyPr/>
                    <a:lstStyle/>
                    <a:p>
                      <a:pPr algn="ctr"/>
                      <a:r>
                        <a:rPr lang="en-US" u="sng" dirty="0"/>
                        <a:t>Coursework </a:t>
                      </a:r>
                      <a:r>
                        <a:rPr lang="en-US" sz="1400" u="sng" dirty="0"/>
                        <a:t>(Area </a:t>
                      </a:r>
                      <a:r>
                        <a:rPr lang="mr-IN" sz="1400" u="sng" dirty="0"/>
                        <a:t>–</a:t>
                      </a:r>
                      <a:r>
                        <a:rPr lang="en-US" sz="1400" u="sng" dirty="0"/>
                        <a:t> credits)</a:t>
                      </a:r>
                      <a:endParaRPr lang="en-US" sz="1400" b="1" u="sng" dirty="0">
                        <a:solidFill>
                          <a:srgbClr val="000000"/>
                        </a:solidFill>
                      </a:endParaRPr>
                    </a:p>
                  </a:txBody>
                  <a:tcPr/>
                </a:tc>
                <a:tc>
                  <a:txBody>
                    <a:bodyPr/>
                    <a:lstStyle/>
                    <a:p>
                      <a:pPr algn="ctr"/>
                      <a:r>
                        <a:rPr lang="en-US" u="sng" dirty="0"/>
                        <a:t>PDQP Timeframe</a:t>
                      </a:r>
                      <a:endParaRPr lang="en-US" b="1" u="sng" dirty="0">
                        <a:solidFill>
                          <a:srgbClr val="000000"/>
                        </a:solidFill>
                      </a:endParaRPr>
                    </a:p>
                  </a:txBody>
                  <a:tcPr/>
                </a:tc>
                <a:tc gridSpan="2">
                  <a:txBody>
                    <a:bodyPr/>
                    <a:lstStyle/>
                    <a:p>
                      <a:pPr algn="ctr"/>
                      <a:r>
                        <a:rPr lang="en-US" u="sng" dirty="0"/>
                        <a:t># of PDPQs</a:t>
                      </a:r>
                      <a:endParaRPr lang="en-US" b="1" u="sng" dirty="0">
                        <a:solidFill>
                          <a:srgbClr val="000000"/>
                        </a:solidFill>
                      </a:endParaRPr>
                    </a:p>
                  </a:txBody>
                  <a:tcPr/>
                </a:tc>
                <a:tc hMerge="1">
                  <a:txBody>
                    <a:bodyPr/>
                    <a:lstStyle/>
                    <a:p>
                      <a:endParaRPr lang="en-US"/>
                    </a:p>
                  </a:txBody>
                  <a:tcPr/>
                </a:tc>
                <a:tc>
                  <a:txBody>
                    <a:bodyPr/>
                    <a:lstStyle/>
                    <a:p>
                      <a:pPr algn="ctr"/>
                      <a:r>
                        <a:rPr lang="en-US" u="sng" dirty="0"/>
                        <a:t>Fee</a:t>
                      </a:r>
                      <a:endParaRPr lang="en-US" b="1" u="sng" dirty="0">
                        <a:solidFill>
                          <a:srgbClr val="000000"/>
                        </a:solidFill>
                      </a:endParaRPr>
                    </a:p>
                  </a:txBody>
                  <a:tcPr/>
                </a:tc>
                <a:extLst>
                  <a:ext uri="{0D108BD9-81ED-4DB2-BD59-A6C34878D82A}">
                    <a16:rowId xmlns:a16="http://schemas.microsoft.com/office/drawing/2014/main" val="10000"/>
                  </a:ext>
                </a:extLst>
              </a:tr>
              <a:tr h="291737">
                <a:tc gridSpan="6">
                  <a:txBody>
                    <a:bodyPr/>
                    <a:lstStyle/>
                    <a:p>
                      <a:r>
                        <a:rPr lang="en-US" i="1" dirty="0"/>
                        <a:t>Associate Fisheries Professional</a:t>
                      </a:r>
                      <a:r>
                        <a:rPr lang="en-US" i="1" baseline="0" dirty="0"/>
                        <a:t> (FP-A)</a:t>
                      </a:r>
                      <a:endParaRPr lang="en-US" i="1" dirty="0">
                        <a:solidFill>
                          <a:srgbClr val="000000"/>
                        </a:solidFill>
                      </a:endParaRP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158239">
                <a:tc>
                  <a:txBody>
                    <a:bodyPr/>
                    <a:lstStyle/>
                    <a:p>
                      <a:pPr algn="ctr"/>
                      <a:r>
                        <a:rPr lang="en-US" dirty="0"/>
                        <a:t>BS or BA</a:t>
                      </a:r>
                    </a:p>
                    <a:p>
                      <a:pPr algn="ctr"/>
                      <a:endParaRPr lang="en-US" sz="1400" b="1" u="sng" dirty="0"/>
                    </a:p>
                    <a:p>
                      <a:pPr algn="ctr"/>
                      <a:r>
                        <a:rPr lang="en-US" sz="1400" b="1" u="sng" dirty="0"/>
                        <a:t>No experience</a:t>
                      </a:r>
                      <a:r>
                        <a:rPr lang="en-US" sz="1400" b="1" u="sng" baseline="0" dirty="0"/>
                        <a:t> required</a:t>
                      </a:r>
                      <a:endParaRPr lang="en-US" sz="1400" b="1" i="0" u="sng" dirty="0"/>
                    </a:p>
                  </a:txBody>
                  <a:tcPr/>
                </a:tc>
                <a:tc>
                  <a:txBody>
                    <a:bodyPr/>
                    <a:lstStyle/>
                    <a:p>
                      <a:pPr algn="ctr"/>
                      <a:r>
                        <a:rPr lang="en-US" dirty="0"/>
                        <a:t>A-12, B-18,</a:t>
                      </a:r>
                    </a:p>
                    <a:p>
                      <a:pPr algn="ctr"/>
                      <a:r>
                        <a:rPr lang="en-US" dirty="0"/>
                        <a:t>C-15, D-6</a:t>
                      </a:r>
                    </a:p>
                    <a:p>
                      <a:pPr algn="ctr"/>
                      <a:r>
                        <a:rPr lang="en-US" dirty="0"/>
                        <a:t>E-6</a:t>
                      </a:r>
                    </a:p>
                    <a:p>
                      <a:pPr algn="ctr"/>
                      <a:r>
                        <a:rPr lang="en-US" dirty="0"/>
                        <a:t> </a:t>
                      </a:r>
                    </a:p>
                  </a:txBody>
                  <a:tcPr/>
                </a:tc>
                <a:tc gridSpan="2">
                  <a:txBody>
                    <a:bodyPr/>
                    <a:lstStyle/>
                    <a:p>
                      <a:pPr algn="ctr"/>
                      <a:r>
                        <a:rPr lang="en-US" dirty="0"/>
                        <a:t>N/A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dirty="0"/>
                        <a:t>Credits are </a:t>
                      </a:r>
                      <a:r>
                        <a:rPr lang="en-US" altLang="en-US" sz="1200" u="sng" dirty="0"/>
                        <a:t>semester; </a:t>
                      </a:r>
                      <a:br>
                        <a:rPr lang="en-US" altLang="en-US" sz="1200" u="sng" dirty="0"/>
                      </a:br>
                      <a:r>
                        <a:rPr lang="en-US" altLang="en-US" sz="1200" dirty="0"/>
                        <a:t>(</a:t>
                      </a:r>
                      <a:r>
                        <a:rPr lang="en-US" altLang="en-US" sz="1200" dirty="0" err="1"/>
                        <a:t>sem</a:t>
                      </a:r>
                      <a:r>
                        <a:rPr lang="en-US" altLang="en-US" sz="1200" dirty="0"/>
                        <a:t> * 1.5) </a:t>
                      </a:r>
                      <a:r>
                        <a:rPr lang="en-US" altLang="en-US" sz="1200" dirty="0">
                          <a:cs typeface="Arial" panose="020B0604020202020204" pitchFamily="34" charset="0"/>
                        </a:rPr>
                        <a:t>~ quarter</a:t>
                      </a:r>
                    </a:p>
                    <a:p>
                      <a:pPr algn="ctr"/>
                      <a:endParaRPr lang="en-US" i="0" dirty="0"/>
                    </a:p>
                  </a:txBody>
                  <a:tcPr/>
                </a:tc>
                <a:tc hMerge="1">
                  <a:txBody>
                    <a:bodyPr/>
                    <a:lstStyle/>
                    <a:p>
                      <a:endParaRPr lang="en-US" i="0" dirty="0"/>
                    </a:p>
                  </a:txBody>
                  <a:tcPr/>
                </a:tc>
                <a:tc>
                  <a:txBody>
                    <a:bodyPr/>
                    <a:lstStyle/>
                    <a:p>
                      <a:r>
                        <a:rPr lang="en-US" dirty="0"/>
                        <a:t>NONE</a:t>
                      </a:r>
                      <a:endParaRPr lang="en-US" i="0" dirty="0"/>
                    </a:p>
                  </a:txBody>
                  <a:tcPr/>
                </a:tc>
                <a:tc>
                  <a:txBody>
                    <a:bodyPr/>
                    <a:lstStyle/>
                    <a:p>
                      <a:pPr algn="ctr"/>
                      <a:r>
                        <a:rPr lang="en-US" dirty="0"/>
                        <a:t>$50</a:t>
                      </a:r>
                      <a:endParaRPr lang="en-US" i="0" dirty="0"/>
                    </a:p>
                  </a:txBody>
                  <a:tcPr/>
                </a:tc>
                <a:extLst>
                  <a:ext uri="{0D108BD9-81ED-4DB2-BD59-A6C34878D82A}">
                    <a16:rowId xmlns:a16="http://schemas.microsoft.com/office/drawing/2014/main" val="10002"/>
                  </a:ext>
                </a:extLst>
              </a:tr>
              <a:tr h="291737">
                <a:tc gridSpan="6">
                  <a:txBody>
                    <a:bodyPr/>
                    <a:lstStyle/>
                    <a:p>
                      <a:r>
                        <a:rPr lang="en-US" i="1" dirty="0"/>
                        <a:t>Certified</a:t>
                      </a:r>
                      <a:r>
                        <a:rPr lang="en-US" i="1" baseline="0" dirty="0"/>
                        <a:t> Fisheries Professional (FP-C)</a:t>
                      </a:r>
                      <a:endParaRPr lang="en-US" i="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3"/>
                  </a:ext>
                </a:extLst>
              </a:tr>
              <a:tr h="930728">
                <a:tc>
                  <a:txBody>
                    <a:bodyPr/>
                    <a:lstStyle/>
                    <a:p>
                      <a:pPr algn="ctr"/>
                      <a:r>
                        <a:rPr lang="en-US" dirty="0"/>
                        <a:t>BS/BA + 5 </a:t>
                      </a:r>
                      <a:r>
                        <a:rPr lang="en-US" dirty="0" err="1"/>
                        <a:t>yrs</a:t>
                      </a:r>
                      <a:endParaRPr lang="en-US" dirty="0"/>
                    </a:p>
                    <a:p>
                      <a:pPr algn="ctr"/>
                      <a:r>
                        <a:rPr lang="en-US" dirty="0"/>
                        <a:t>MS + 4 </a:t>
                      </a:r>
                      <a:r>
                        <a:rPr lang="en-US" dirty="0" err="1"/>
                        <a:t>yrs</a:t>
                      </a:r>
                      <a:endParaRPr lang="en-US" dirty="0"/>
                    </a:p>
                    <a:p>
                      <a:pPr algn="ctr"/>
                      <a:r>
                        <a:rPr lang="en-US" dirty="0"/>
                        <a:t>PhD + 2 </a:t>
                      </a:r>
                      <a:r>
                        <a:rPr lang="en-US" dirty="0" err="1"/>
                        <a:t>yrs</a:t>
                      </a:r>
                      <a:endParaRPr lang="en-US" dirty="0"/>
                    </a:p>
                  </a:txBody>
                  <a:tcPr/>
                </a:tc>
                <a:tc>
                  <a:txBody>
                    <a:bodyPr/>
                    <a:lstStyle/>
                    <a:p>
                      <a:pPr algn="ctr"/>
                      <a:r>
                        <a:rPr lang="en-US" dirty="0"/>
                        <a:t>A-12, B-18 </a:t>
                      </a:r>
                    </a:p>
                    <a:p>
                      <a:pPr algn="ctr"/>
                      <a:r>
                        <a:rPr lang="en-US" dirty="0"/>
                        <a:t>C-15, D-6</a:t>
                      </a:r>
                    </a:p>
                    <a:p>
                      <a:pPr algn="ctr"/>
                      <a:r>
                        <a:rPr lang="en-US" dirty="0"/>
                        <a:t>E-6</a:t>
                      </a:r>
                    </a:p>
                    <a:p>
                      <a:pPr algn="ctr"/>
                      <a:endParaRPr lang="en-US" dirty="0"/>
                    </a:p>
                  </a:txBody>
                  <a:tcPr/>
                </a:tc>
                <a:tc gridSpan="2">
                  <a:txBody>
                    <a:bodyPr/>
                    <a:lstStyle/>
                    <a:p>
                      <a:pPr algn="ctr"/>
                      <a:r>
                        <a:rPr lang="en-US" dirty="0"/>
                        <a:t>Previous 2 years</a:t>
                      </a:r>
                    </a:p>
                  </a:txBody>
                  <a:tcPr/>
                </a:tc>
                <a:tc hMerge="1">
                  <a:txBody>
                    <a:bodyPr/>
                    <a:lstStyle/>
                    <a:p>
                      <a:endParaRPr lang="en-US" dirty="0"/>
                    </a:p>
                  </a:txBody>
                  <a:tcPr/>
                </a:tc>
                <a:tc>
                  <a:txBody>
                    <a:bodyPr/>
                    <a:lstStyle/>
                    <a:p>
                      <a:pPr algn="ctr"/>
                      <a:r>
                        <a:rPr lang="en-US" dirty="0"/>
                        <a:t>30</a:t>
                      </a:r>
                    </a:p>
                  </a:txBody>
                  <a:tcPr/>
                </a:tc>
                <a:tc>
                  <a:txBody>
                    <a:bodyPr/>
                    <a:lstStyle/>
                    <a:p>
                      <a:pPr algn="ctr"/>
                      <a:r>
                        <a:rPr lang="en-US" dirty="0"/>
                        <a:t>$100</a:t>
                      </a:r>
                    </a:p>
                  </a:txBody>
                  <a:tcPr/>
                </a:tc>
                <a:extLst>
                  <a:ext uri="{0D108BD9-81ED-4DB2-BD59-A6C34878D82A}">
                    <a16:rowId xmlns:a16="http://schemas.microsoft.com/office/drawing/2014/main" val="10004"/>
                  </a:ext>
                </a:extLst>
              </a:tr>
              <a:tr h="291737">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Upgrade from FP-A to FP-C</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5"/>
                  </a:ext>
                </a:extLst>
              </a:tr>
              <a:tr h="729343">
                <a:tc>
                  <a:txBody>
                    <a:bodyPr/>
                    <a:lstStyle/>
                    <a:p>
                      <a:pPr algn="ctr"/>
                      <a:r>
                        <a:rPr lang="en-US" dirty="0"/>
                        <a:t>BS/BA + 5 </a:t>
                      </a:r>
                      <a:r>
                        <a:rPr lang="en-US" dirty="0" err="1"/>
                        <a:t>yrs</a:t>
                      </a:r>
                      <a:endParaRPr lang="en-US" dirty="0"/>
                    </a:p>
                    <a:p>
                      <a:pPr algn="ctr"/>
                      <a:r>
                        <a:rPr lang="en-US" dirty="0"/>
                        <a:t>MS + 4</a:t>
                      </a:r>
                      <a:r>
                        <a:rPr lang="en-US" baseline="0" dirty="0"/>
                        <a:t> </a:t>
                      </a:r>
                      <a:r>
                        <a:rPr lang="en-US" baseline="0" dirty="0" err="1"/>
                        <a:t>yrs</a:t>
                      </a:r>
                      <a:endParaRPr lang="en-US" baseline="0" dirty="0"/>
                    </a:p>
                    <a:p>
                      <a:pPr algn="ctr"/>
                      <a:r>
                        <a:rPr lang="en-US" baseline="0" dirty="0"/>
                        <a:t>PhD + 2 </a:t>
                      </a:r>
                      <a:r>
                        <a:rPr lang="en-US" baseline="0" dirty="0" err="1"/>
                        <a:t>yrs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Previous FP-A designation</a:t>
                      </a:r>
                    </a:p>
                    <a:p>
                      <a:pPr algn="ctr"/>
                      <a:endParaRPr lang="en-US" dirty="0"/>
                    </a:p>
                  </a:txBody>
                  <a:tcPr/>
                </a:tc>
                <a:tc gridSpan="2">
                  <a:txBody>
                    <a:bodyPr/>
                    <a:lstStyle/>
                    <a:p>
                      <a:pPr algn="ctr"/>
                      <a:r>
                        <a:rPr lang="en-US" dirty="0"/>
                        <a:t>Previous 2 years</a:t>
                      </a:r>
                    </a:p>
                  </a:txBody>
                  <a:tcPr/>
                </a:tc>
                <a:tc hMerge="1">
                  <a:txBody>
                    <a:bodyPr/>
                    <a:lstStyle/>
                    <a:p>
                      <a:endParaRPr lang="en-US" dirty="0"/>
                    </a:p>
                  </a:txBody>
                  <a:tcPr/>
                </a:tc>
                <a:tc>
                  <a:txBody>
                    <a:bodyPr/>
                    <a:lstStyle/>
                    <a:p>
                      <a:pPr algn="ctr"/>
                      <a:r>
                        <a:rPr lang="en-US" dirty="0"/>
                        <a:t>30</a:t>
                      </a:r>
                    </a:p>
                  </a:txBody>
                  <a:tcPr/>
                </a:tc>
                <a:tc>
                  <a:txBody>
                    <a:bodyPr/>
                    <a:lstStyle/>
                    <a:p>
                      <a:pPr algn="ctr"/>
                      <a:r>
                        <a:rPr lang="en-US" dirty="0"/>
                        <a:t>$50</a:t>
                      </a:r>
                    </a:p>
                  </a:txBody>
                  <a:tcPr/>
                </a:tc>
                <a:extLst>
                  <a:ext uri="{0D108BD9-81ED-4DB2-BD59-A6C34878D82A}">
                    <a16:rowId xmlns:a16="http://schemas.microsoft.com/office/drawing/2014/main" val="10006"/>
                  </a:ext>
                </a:extLst>
              </a:tr>
            </a:tbl>
          </a:graphicData>
        </a:graphic>
      </p:graphicFrame>
      <p:sp>
        <p:nvSpPr>
          <p:cNvPr id="4" name="Rectangle 3"/>
          <p:cNvSpPr/>
          <p:nvPr/>
        </p:nvSpPr>
        <p:spPr>
          <a:xfrm>
            <a:off x="228600" y="5943600"/>
            <a:ext cx="8687461" cy="461665"/>
          </a:xfrm>
          <a:prstGeom prst="rect">
            <a:avLst/>
          </a:prstGeom>
        </p:spPr>
        <p:txBody>
          <a:bodyPr wrap="square">
            <a:spAutoFit/>
          </a:bodyPr>
          <a:lstStyle/>
          <a:p>
            <a:r>
              <a:rPr lang="en-US" sz="1200" i="0" dirty="0"/>
              <a:t>Where “A” + Fisheries &amp; Aquatic Sciences; “B” = Other Biological Sciences; “C” = Physical Sciences; “D” = Mathematics and Statistics; “E” = Communications</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14339" name="Rectangle 4"/>
          <p:cNvSpPr>
            <a:spLocks noGrp="1" noChangeArrowheads="1"/>
          </p:cNvSpPr>
          <p:nvPr>
            <p:ph type="title"/>
          </p:nvPr>
        </p:nvSpPr>
        <p:spPr>
          <a:xfrm>
            <a:off x="533400" y="-190500"/>
            <a:ext cx="8229600" cy="1143000"/>
          </a:xfrm>
          <a:noFill/>
        </p:spPr>
        <p:txBody>
          <a:bodyPr/>
          <a:lstStyle/>
          <a:p>
            <a:pPr eaLnBrk="1" hangingPunct="1"/>
            <a:r>
              <a:rPr lang="en-US" altLang="en-US" sz="2400" b="1" u="sng"/>
              <a:t>Certification, graduation </a:t>
            </a:r>
            <a:r>
              <a:rPr lang="en-US" altLang="en-US" sz="2400" b="1" i="1" u="sng">
                <a:solidFill>
                  <a:srgbClr val="C00000"/>
                </a:solidFill>
              </a:rPr>
              <a:t>after</a:t>
            </a:r>
            <a:r>
              <a:rPr lang="en-US" altLang="en-US" sz="2400" b="1" u="sng">
                <a:solidFill>
                  <a:srgbClr val="C00000"/>
                </a:solidFill>
              </a:rPr>
              <a:t> July 1, 2002</a:t>
            </a:r>
          </a:p>
        </p:txBody>
      </p:sp>
      <p:sp>
        <p:nvSpPr>
          <p:cNvPr id="14340" name="Text Box 6"/>
          <p:cNvSpPr txBox="1">
            <a:spLocks noChangeArrowheads="1"/>
          </p:cNvSpPr>
          <p:nvPr/>
        </p:nvSpPr>
        <p:spPr bwMode="auto">
          <a:xfrm>
            <a:off x="6781800" y="6096000"/>
            <a:ext cx="1447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spcBef>
                <a:spcPct val="50000"/>
              </a:spcBef>
            </a:pPr>
            <a:endParaRPr lang="en-US" altLang="en-US"/>
          </a:p>
        </p:txBody>
      </p:sp>
      <p:graphicFrame>
        <p:nvGraphicFramePr>
          <p:cNvPr id="2" name="Table 1"/>
          <p:cNvGraphicFramePr>
            <a:graphicFrameLocks noGrp="1"/>
          </p:cNvGraphicFramePr>
          <p:nvPr>
            <p:extLst>
              <p:ext uri="{D42A27DB-BD31-4B8C-83A1-F6EECF244321}">
                <p14:modId xmlns:p14="http://schemas.microsoft.com/office/powerpoint/2010/main" val="2933588784"/>
              </p:ext>
            </p:extLst>
          </p:nvPr>
        </p:nvGraphicFramePr>
        <p:xfrm>
          <a:off x="152399" y="685800"/>
          <a:ext cx="8839201" cy="4829990"/>
        </p:xfrm>
        <a:graphic>
          <a:graphicData uri="http://schemas.openxmlformats.org/drawingml/2006/table">
            <a:tbl>
              <a:tblPr firstRow="1" bandRow="1">
                <a:tableStyleId>{616DA210-FB5B-4158-B5E0-FEB733F419BA}</a:tableStyleId>
              </a:tblPr>
              <a:tblGrid>
                <a:gridCol w="3381195">
                  <a:extLst>
                    <a:ext uri="{9D8B030D-6E8A-4147-A177-3AD203B41FA5}">
                      <a16:colId xmlns:a16="http://schemas.microsoft.com/office/drawing/2014/main" val="20000"/>
                    </a:ext>
                  </a:extLst>
                </a:gridCol>
                <a:gridCol w="1579951">
                  <a:extLst>
                    <a:ext uri="{9D8B030D-6E8A-4147-A177-3AD203B41FA5}">
                      <a16:colId xmlns:a16="http://schemas.microsoft.com/office/drawing/2014/main" val="20001"/>
                    </a:ext>
                  </a:extLst>
                </a:gridCol>
                <a:gridCol w="1439655">
                  <a:extLst>
                    <a:ext uri="{9D8B030D-6E8A-4147-A177-3AD203B41FA5}">
                      <a16:colId xmlns:a16="http://schemas.microsoft.com/office/drawing/2014/main" val="20002"/>
                    </a:ext>
                  </a:extLst>
                </a:gridCol>
                <a:gridCol w="643003">
                  <a:extLst>
                    <a:ext uri="{9D8B030D-6E8A-4147-A177-3AD203B41FA5}">
                      <a16:colId xmlns:a16="http://schemas.microsoft.com/office/drawing/2014/main" val="20003"/>
                    </a:ext>
                  </a:extLst>
                </a:gridCol>
                <a:gridCol w="886181">
                  <a:extLst>
                    <a:ext uri="{9D8B030D-6E8A-4147-A177-3AD203B41FA5}">
                      <a16:colId xmlns:a16="http://schemas.microsoft.com/office/drawing/2014/main" val="20004"/>
                    </a:ext>
                  </a:extLst>
                </a:gridCol>
                <a:gridCol w="909216">
                  <a:extLst>
                    <a:ext uri="{9D8B030D-6E8A-4147-A177-3AD203B41FA5}">
                      <a16:colId xmlns:a16="http://schemas.microsoft.com/office/drawing/2014/main" val="20005"/>
                    </a:ext>
                  </a:extLst>
                </a:gridCol>
              </a:tblGrid>
              <a:tr h="729343">
                <a:tc>
                  <a:txBody>
                    <a:bodyPr/>
                    <a:lstStyle/>
                    <a:p>
                      <a:pPr algn="ctr"/>
                      <a:r>
                        <a:rPr lang="en-US" u="sng" dirty="0"/>
                        <a:t>Degree &amp; Experience</a:t>
                      </a:r>
                      <a:endParaRPr lang="en-US" b="1" u="sng" dirty="0">
                        <a:solidFill>
                          <a:srgbClr val="000000"/>
                        </a:solidFill>
                      </a:endParaRPr>
                    </a:p>
                  </a:txBody>
                  <a:tcPr/>
                </a:tc>
                <a:tc>
                  <a:txBody>
                    <a:bodyPr/>
                    <a:lstStyle/>
                    <a:p>
                      <a:pPr algn="ctr"/>
                      <a:r>
                        <a:rPr lang="en-US" u="sng" dirty="0"/>
                        <a:t>Coursework </a:t>
                      </a:r>
                      <a:r>
                        <a:rPr lang="en-US" sz="1400" u="sng" dirty="0"/>
                        <a:t>(Area </a:t>
                      </a:r>
                      <a:r>
                        <a:rPr lang="mr-IN" sz="1400" u="sng" dirty="0"/>
                        <a:t>–</a:t>
                      </a:r>
                      <a:r>
                        <a:rPr lang="en-US" sz="1400" u="sng" dirty="0"/>
                        <a:t> credits)</a:t>
                      </a:r>
                      <a:endParaRPr lang="en-US" sz="1400" b="1" u="sng" dirty="0">
                        <a:solidFill>
                          <a:srgbClr val="000000"/>
                        </a:solidFill>
                      </a:endParaRPr>
                    </a:p>
                  </a:txBody>
                  <a:tcPr/>
                </a:tc>
                <a:tc>
                  <a:txBody>
                    <a:bodyPr/>
                    <a:lstStyle/>
                    <a:p>
                      <a:pPr algn="ctr"/>
                      <a:r>
                        <a:rPr lang="en-US" u="sng" dirty="0"/>
                        <a:t>PDQP Timeframe</a:t>
                      </a:r>
                      <a:endParaRPr lang="en-US" b="1" u="sng" dirty="0">
                        <a:solidFill>
                          <a:srgbClr val="000000"/>
                        </a:solidFill>
                      </a:endParaRPr>
                    </a:p>
                  </a:txBody>
                  <a:tcPr/>
                </a:tc>
                <a:tc gridSpan="2">
                  <a:txBody>
                    <a:bodyPr/>
                    <a:lstStyle/>
                    <a:p>
                      <a:pPr algn="ctr"/>
                      <a:r>
                        <a:rPr lang="en-US" u="sng" dirty="0"/>
                        <a:t># of PDPQs</a:t>
                      </a:r>
                      <a:endParaRPr lang="en-US" b="1" u="sng" dirty="0">
                        <a:solidFill>
                          <a:srgbClr val="000000"/>
                        </a:solidFill>
                      </a:endParaRPr>
                    </a:p>
                  </a:txBody>
                  <a:tcPr/>
                </a:tc>
                <a:tc hMerge="1">
                  <a:txBody>
                    <a:bodyPr/>
                    <a:lstStyle/>
                    <a:p>
                      <a:endParaRPr lang="en-US"/>
                    </a:p>
                  </a:txBody>
                  <a:tcPr/>
                </a:tc>
                <a:tc>
                  <a:txBody>
                    <a:bodyPr/>
                    <a:lstStyle/>
                    <a:p>
                      <a:pPr algn="ctr"/>
                      <a:r>
                        <a:rPr lang="en-US" u="sng" dirty="0"/>
                        <a:t>Fee</a:t>
                      </a:r>
                      <a:endParaRPr lang="en-US" b="1" u="sng" dirty="0">
                        <a:solidFill>
                          <a:srgbClr val="000000"/>
                        </a:solidFill>
                      </a:endParaRPr>
                    </a:p>
                  </a:txBody>
                  <a:tcPr/>
                </a:tc>
                <a:extLst>
                  <a:ext uri="{0D108BD9-81ED-4DB2-BD59-A6C34878D82A}">
                    <a16:rowId xmlns:a16="http://schemas.microsoft.com/office/drawing/2014/main" val="10000"/>
                  </a:ext>
                </a:extLst>
              </a:tr>
              <a:tr h="291737">
                <a:tc gridSpan="6">
                  <a:txBody>
                    <a:bodyPr/>
                    <a:lstStyle/>
                    <a:p>
                      <a:r>
                        <a:rPr lang="en-US" dirty="0"/>
                        <a:t>Associate Fisheries Professional</a:t>
                      </a:r>
                      <a:r>
                        <a:rPr lang="en-US" baseline="0" dirty="0"/>
                        <a:t> (FP-A)</a:t>
                      </a:r>
                      <a:endParaRPr lang="en-US" i="1" dirty="0">
                        <a:solidFill>
                          <a:srgbClr val="000000"/>
                        </a:solidFill>
                      </a:endParaRPr>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158239">
                <a:tc>
                  <a:txBody>
                    <a:bodyPr/>
                    <a:lstStyle/>
                    <a:p>
                      <a:pPr algn="ctr"/>
                      <a:r>
                        <a:rPr lang="en-US" dirty="0"/>
                        <a:t>BS or BA</a:t>
                      </a:r>
                    </a:p>
                    <a:p>
                      <a:pPr algn="ctr"/>
                      <a:r>
                        <a:rPr lang="en-US" sz="1400" dirty="0"/>
                        <a:t>No experience</a:t>
                      </a:r>
                      <a:r>
                        <a:rPr lang="en-US" sz="1400" baseline="0" dirty="0"/>
                        <a:t> required</a:t>
                      </a:r>
                      <a:endParaRPr lang="en-US" sz="1400" i="0" dirty="0"/>
                    </a:p>
                  </a:txBody>
                  <a:tcPr/>
                </a:tc>
                <a:tc>
                  <a:txBody>
                    <a:bodyPr/>
                    <a:lstStyle/>
                    <a:p>
                      <a:pPr algn="ctr"/>
                      <a:r>
                        <a:rPr lang="en-US" dirty="0"/>
                        <a:t>A*-12 D-6</a:t>
                      </a:r>
                    </a:p>
                    <a:p>
                      <a:pPr algn="ctr"/>
                      <a:r>
                        <a:rPr lang="en-US" dirty="0"/>
                        <a:t>B-18 E-9</a:t>
                      </a:r>
                    </a:p>
                    <a:p>
                      <a:pPr algn="ctr"/>
                      <a:r>
                        <a:rPr lang="en-US" dirty="0"/>
                        <a:t>C**-15 F-6</a:t>
                      </a:r>
                    </a:p>
                  </a:txBody>
                  <a:tcPr/>
                </a:tc>
                <a:tc gridSpan="2">
                  <a:txBody>
                    <a:bodyPr/>
                    <a:lstStyle/>
                    <a:p>
                      <a:pPr algn="ctr"/>
                      <a:r>
                        <a:rPr lang="en-US" dirty="0"/>
                        <a:t>N/A</a:t>
                      </a:r>
                      <a:endParaRPr lang="en-US" i="0" dirty="0"/>
                    </a:p>
                  </a:txBody>
                  <a:tcPr/>
                </a:tc>
                <a:tc hMerge="1">
                  <a:txBody>
                    <a:bodyPr/>
                    <a:lstStyle/>
                    <a:p>
                      <a:endParaRPr lang="en-US" i="0" dirty="0"/>
                    </a:p>
                  </a:txBody>
                  <a:tcPr/>
                </a:tc>
                <a:tc>
                  <a:txBody>
                    <a:bodyPr/>
                    <a:lstStyle/>
                    <a:p>
                      <a:r>
                        <a:rPr lang="en-US" dirty="0"/>
                        <a:t>NONE</a:t>
                      </a:r>
                      <a:endParaRPr lang="en-US" i="0" dirty="0"/>
                    </a:p>
                  </a:txBody>
                  <a:tcPr/>
                </a:tc>
                <a:tc>
                  <a:txBody>
                    <a:bodyPr/>
                    <a:lstStyle/>
                    <a:p>
                      <a:pPr algn="ctr"/>
                      <a:r>
                        <a:rPr lang="en-US" dirty="0"/>
                        <a:t>$50</a:t>
                      </a:r>
                      <a:endParaRPr lang="en-US" i="0" dirty="0"/>
                    </a:p>
                  </a:txBody>
                  <a:tcPr/>
                </a:tc>
                <a:extLst>
                  <a:ext uri="{0D108BD9-81ED-4DB2-BD59-A6C34878D82A}">
                    <a16:rowId xmlns:a16="http://schemas.microsoft.com/office/drawing/2014/main" val="10002"/>
                  </a:ext>
                </a:extLst>
              </a:tr>
              <a:tr h="291737">
                <a:tc gridSpan="6">
                  <a:txBody>
                    <a:bodyPr/>
                    <a:lstStyle/>
                    <a:p>
                      <a:r>
                        <a:rPr lang="en-US" dirty="0"/>
                        <a:t>Certified</a:t>
                      </a:r>
                      <a:r>
                        <a:rPr lang="en-US" baseline="0" dirty="0"/>
                        <a:t> Fisheries Professional (FP-C)</a:t>
                      </a:r>
                      <a:endParaRPr lang="en-US" i="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3"/>
                  </a:ext>
                </a:extLst>
              </a:tr>
              <a:tr h="930728">
                <a:tc>
                  <a:txBody>
                    <a:bodyPr/>
                    <a:lstStyle/>
                    <a:p>
                      <a:pPr algn="ctr"/>
                      <a:r>
                        <a:rPr lang="en-US" dirty="0"/>
                        <a:t>BS/BA + 5 </a:t>
                      </a:r>
                      <a:r>
                        <a:rPr lang="en-US" dirty="0" err="1"/>
                        <a:t>yrs</a:t>
                      </a:r>
                      <a:endParaRPr lang="en-US" dirty="0"/>
                    </a:p>
                    <a:p>
                      <a:pPr algn="ctr"/>
                      <a:r>
                        <a:rPr lang="en-US" dirty="0"/>
                        <a:t>MS + 4 </a:t>
                      </a:r>
                      <a:r>
                        <a:rPr lang="en-US" dirty="0" err="1"/>
                        <a:t>yrs</a:t>
                      </a:r>
                      <a:endParaRPr lang="en-US" dirty="0"/>
                    </a:p>
                    <a:p>
                      <a:pPr algn="ctr"/>
                      <a:r>
                        <a:rPr lang="en-US" dirty="0"/>
                        <a:t>PhD + 2 </a:t>
                      </a:r>
                      <a:r>
                        <a:rPr lang="en-US" dirty="0" err="1"/>
                        <a:t>yrs</a:t>
                      </a:r>
                      <a:endParaRPr lang="en-US" dirty="0"/>
                    </a:p>
                  </a:txBody>
                  <a:tcPr/>
                </a:tc>
                <a:tc>
                  <a:txBody>
                    <a:bodyPr/>
                    <a:lstStyle/>
                    <a:p>
                      <a:pPr algn="ctr"/>
                      <a:r>
                        <a:rPr lang="en-US" dirty="0"/>
                        <a:t>A-12 D-6</a:t>
                      </a:r>
                    </a:p>
                    <a:p>
                      <a:pPr algn="ctr"/>
                      <a:r>
                        <a:rPr lang="en-US" dirty="0"/>
                        <a:t>B-18 E-9</a:t>
                      </a:r>
                    </a:p>
                    <a:p>
                      <a:pPr algn="ctr"/>
                      <a:r>
                        <a:rPr lang="en-US" dirty="0"/>
                        <a:t>C-15 F-6</a:t>
                      </a:r>
                    </a:p>
                  </a:txBody>
                  <a:tcPr/>
                </a:tc>
                <a:tc gridSpan="2">
                  <a:txBody>
                    <a:bodyPr/>
                    <a:lstStyle/>
                    <a:p>
                      <a:pPr algn="ctr"/>
                      <a:r>
                        <a:rPr lang="en-US" dirty="0"/>
                        <a:t>Previous 2 years</a:t>
                      </a:r>
                    </a:p>
                  </a:txBody>
                  <a:tcPr/>
                </a:tc>
                <a:tc hMerge="1">
                  <a:txBody>
                    <a:bodyPr/>
                    <a:lstStyle/>
                    <a:p>
                      <a:endParaRPr lang="en-US" dirty="0"/>
                    </a:p>
                  </a:txBody>
                  <a:tcPr/>
                </a:tc>
                <a:tc>
                  <a:txBody>
                    <a:bodyPr/>
                    <a:lstStyle/>
                    <a:p>
                      <a:pPr algn="ctr"/>
                      <a:r>
                        <a:rPr lang="en-US" dirty="0"/>
                        <a:t>30</a:t>
                      </a:r>
                    </a:p>
                  </a:txBody>
                  <a:tcPr/>
                </a:tc>
                <a:tc>
                  <a:txBody>
                    <a:bodyPr/>
                    <a:lstStyle/>
                    <a:p>
                      <a:pPr algn="ctr"/>
                      <a:r>
                        <a:rPr lang="en-US" dirty="0"/>
                        <a:t>$100</a:t>
                      </a:r>
                    </a:p>
                  </a:txBody>
                  <a:tcPr/>
                </a:tc>
                <a:extLst>
                  <a:ext uri="{0D108BD9-81ED-4DB2-BD59-A6C34878D82A}">
                    <a16:rowId xmlns:a16="http://schemas.microsoft.com/office/drawing/2014/main" val="10004"/>
                  </a:ext>
                </a:extLst>
              </a:tr>
              <a:tr h="291737">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Upgrade from FP-A to FP-C</a:t>
                      </a:r>
                      <a:endParaRPr lang="en-US" i="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5"/>
                  </a:ext>
                </a:extLst>
              </a:tr>
              <a:tr h="729343">
                <a:tc>
                  <a:txBody>
                    <a:bodyPr/>
                    <a:lstStyle/>
                    <a:p>
                      <a:pPr algn="ctr"/>
                      <a:r>
                        <a:rPr lang="en-US" dirty="0"/>
                        <a:t>BS/BA + 5 </a:t>
                      </a:r>
                      <a:r>
                        <a:rPr lang="en-US" dirty="0" err="1"/>
                        <a:t>yrs</a:t>
                      </a:r>
                      <a:endParaRPr lang="en-US" dirty="0"/>
                    </a:p>
                    <a:p>
                      <a:pPr algn="ctr"/>
                      <a:r>
                        <a:rPr lang="en-US" dirty="0"/>
                        <a:t>MS + 4</a:t>
                      </a:r>
                      <a:r>
                        <a:rPr lang="en-US" baseline="0" dirty="0"/>
                        <a:t> </a:t>
                      </a:r>
                      <a:r>
                        <a:rPr lang="en-US" baseline="0" dirty="0" err="1"/>
                        <a:t>yrs</a:t>
                      </a:r>
                      <a:endParaRPr lang="en-US" baseline="0" dirty="0"/>
                    </a:p>
                    <a:p>
                      <a:pPr algn="ctr"/>
                      <a:r>
                        <a:rPr lang="en-US" baseline="0" dirty="0"/>
                        <a:t>PhD + 2 </a:t>
                      </a:r>
                      <a:r>
                        <a:rPr lang="en-US" baseline="0" dirty="0" err="1"/>
                        <a:t>yrs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Previous FP-A designation</a:t>
                      </a:r>
                    </a:p>
                    <a:p>
                      <a:pPr algn="ctr"/>
                      <a:endParaRPr lang="en-US" dirty="0"/>
                    </a:p>
                  </a:txBody>
                  <a:tcPr/>
                </a:tc>
                <a:tc gridSpan="2">
                  <a:txBody>
                    <a:bodyPr/>
                    <a:lstStyle/>
                    <a:p>
                      <a:pPr algn="ctr"/>
                      <a:r>
                        <a:rPr lang="en-US" dirty="0"/>
                        <a:t>Previous 2 years</a:t>
                      </a:r>
                    </a:p>
                  </a:txBody>
                  <a:tcPr/>
                </a:tc>
                <a:tc hMerge="1">
                  <a:txBody>
                    <a:bodyPr/>
                    <a:lstStyle/>
                    <a:p>
                      <a:endParaRPr lang="en-US" dirty="0"/>
                    </a:p>
                  </a:txBody>
                  <a:tcPr/>
                </a:tc>
                <a:tc>
                  <a:txBody>
                    <a:bodyPr/>
                    <a:lstStyle/>
                    <a:p>
                      <a:pPr algn="ctr"/>
                      <a:r>
                        <a:rPr lang="en-US" dirty="0"/>
                        <a:t>30</a:t>
                      </a:r>
                    </a:p>
                  </a:txBody>
                  <a:tcPr/>
                </a:tc>
                <a:tc>
                  <a:txBody>
                    <a:bodyPr/>
                    <a:lstStyle/>
                    <a:p>
                      <a:pPr algn="ctr"/>
                      <a:r>
                        <a:rPr lang="en-US" dirty="0"/>
                        <a:t>$50</a:t>
                      </a:r>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228600" y="5715000"/>
            <a:ext cx="8763000" cy="861774"/>
          </a:xfrm>
          <a:prstGeom prst="rect">
            <a:avLst/>
          </a:prstGeom>
          <a:noFill/>
        </p:spPr>
        <p:txBody>
          <a:bodyPr wrap="square" rtlCol="0">
            <a:spAutoFit/>
          </a:bodyPr>
          <a:lstStyle/>
          <a:p>
            <a:r>
              <a:rPr lang="en-US" sz="1200" i="0" dirty="0"/>
              <a:t>Where “A” + Fisheries &amp; Aquatic Sciences; “B” = Other Biological Sciences; “C” = Physical Sciences; “D” = Mathematics and Statistics; “E” = Communications; “F” = Human Dimensions</a:t>
            </a:r>
          </a:p>
          <a:p>
            <a:r>
              <a:rPr lang="en-US" sz="1200" i="0" dirty="0">
                <a:solidFill>
                  <a:srgbClr val="FF0000"/>
                </a:solidFill>
              </a:rPr>
              <a:t>*</a:t>
            </a:r>
            <a:r>
              <a:rPr lang="en-US" sz="1200" i="0" dirty="0"/>
              <a:t> = one must cover principles of fisheries science and management</a:t>
            </a:r>
          </a:p>
          <a:p>
            <a:r>
              <a:rPr lang="en-US" sz="1200" i="0" dirty="0">
                <a:solidFill>
                  <a:srgbClr val="FF0000"/>
                </a:solidFill>
              </a:rPr>
              <a:t>** </a:t>
            </a:r>
            <a:r>
              <a:rPr lang="en-US" sz="1200" i="0" dirty="0"/>
              <a:t>= eliminates college algebra; requires one calculus course and one statistics course or two statistics courses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2800" b="1" u="sng" dirty="0"/>
              <a:t>Application for FP-C, Established</a:t>
            </a:r>
            <a:br>
              <a:rPr lang="en-US" altLang="en-US" sz="2800" b="1" u="sng" dirty="0"/>
            </a:br>
            <a:r>
              <a:rPr lang="en-US" altLang="en-US" sz="2000" i="1" dirty="0"/>
              <a:t>(coursework is waived for experience)</a:t>
            </a:r>
            <a:endParaRPr lang="en-US" altLang="en-US" sz="2000" i="1" dirty="0">
              <a:solidFill>
                <a:srgbClr val="C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24813397"/>
              </p:ext>
            </p:extLst>
          </p:nvPr>
        </p:nvGraphicFramePr>
        <p:xfrm>
          <a:off x="457200" y="1600200"/>
          <a:ext cx="8284210" cy="3834246"/>
        </p:xfrm>
        <a:graphic>
          <a:graphicData uri="http://schemas.openxmlformats.org/drawingml/2006/table">
            <a:tbl>
              <a:tblPr firstRow="1" bandRow="1">
                <a:tableStyleId>{616DA210-FB5B-4158-B5E0-FEB733F419BA}</a:tableStyleId>
              </a:tblPr>
              <a:tblGrid>
                <a:gridCol w="255524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1461770">
                  <a:extLst>
                    <a:ext uri="{9D8B030D-6E8A-4147-A177-3AD203B41FA5}">
                      <a16:colId xmlns:a16="http://schemas.microsoft.com/office/drawing/2014/main" val="20003"/>
                    </a:ext>
                  </a:extLst>
                </a:gridCol>
              </a:tblGrid>
              <a:tr h="763732">
                <a:tc>
                  <a:txBody>
                    <a:bodyPr/>
                    <a:lstStyle/>
                    <a:p>
                      <a:r>
                        <a:rPr lang="en-US" b="1" u="sng" dirty="0"/>
                        <a:t>Degree &amp;</a:t>
                      </a:r>
                      <a:r>
                        <a:rPr lang="en-US" b="1" u="sng" baseline="0" dirty="0"/>
                        <a:t> Experience</a:t>
                      </a:r>
                      <a:endParaRPr lang="en-US" b="1" u="sng" dirty="0"/>
                    </a:p>
                  </a:txBody>
                  <a:tcPr/>
                </a:tc>
                <a:tc>
                  <a:txBody>
                    <a:bodyPr/>
                    <a:lstStyle/>
                    <a:p>
                      <a:pPr algn="ctr"/>
                      <a:r>
                        <a:rPr lang="en-US" u="sng" dirty="0"/>
                        <a:t>Coursework</a:t>
                      </a:r>
                      <a:r>
                        <a:rPr lang="en-US" u="sng" baseline="0" dirty="0"/>
                        <a:t> </a:t>
                      </a:r>
                    </a:p>
                    <a:p>
                      <a:pPr algn="ctr"/>
                      <a:r>
                        <a:rPr lang="en-US" u="sng" baseline="0" dirty="0"/>
                        <a:t>(Area </a:t>
                      </a:r>
                      <a:r>
                        <a:rPr lang="mr-IN" u="sng" baseline="0" dirty="0"/>
                        <a:t>–</a:t>
                      </a:r>
                      <a:r>
                        <a:rPr lang="en-US" u="sng" baseline="0" dirty="0"/>
                        <a:t> credits)</a:t>
                      </a:r>
                      <a:endParaRPr lang="en-US" u="sng" dirty="0"/>
                    </a:p>
                  </a:txBody>
                  <a:tcPr/>
                </a:tc>
                <a:tc>
                  <a:txBody>
                    <a:bodyPr/>
                    <a:lstStyle/>
                    <a:p>
                      <a:r>
                        <a:rPr lang="en-US" b="1" u="sng" dirty="0"/>
                        <a:t>PDQP</a:t>
                      </a:r>
                      <a:r>
                        <a:rPr lang="en-US" b="1" u="sng" baseline="0" dirty="0"/>
                        <a:t> Timeframe</a:t>
                      </a:r>
                      <a:endParaRPr lang="en-US" b="1" u="sng" dirty="0"/>
                    </a:p>
                  </a:txBody>
                  <a:tcPr/>
                </a:tc>
                <a:tc>
                  <a:txBody>
                    <a:bodyPr/>
                    <a:lstStyle/>
                    <a:p>
                      <a:r>
                        <a:rPr lang="en-US" b="1" u="sng" dirty="0"/>
                        <a:t>#</a:t>
                      </a:r>
                      <a:r>
                        <a:rPr lang="en-US" b="1" u="sng" baseline="0" dirty="0"/>
                        <a:t> of PDQPs</a:t>
                      </a:r>
                      <a:endParaRPr lang="en-US" b="1" u="sng" dirty="0"/>
                    </a:p>
                  </a:txBody>
                  <a:tcPr/>
                </a:tc>
                <a:extLst>
                  <a:ext uri="{0D108BD9-81ED-4DB2-BD59-A6C34878D82A}">
                    <a16:rowId xmlns:a16="http://schemas.microsoft.com/office/drawing/2014/main" val="10000"/>
                  </a:ext>
                </a:extLst>
              </a:tr>
              <a:tr h="455468">
                <a:tc gridSpan="4">
                  <a:txBody>
                    <a:bodyPr/>
                    <a:lstStyle/>
                    <a:p>
                      <a:r>
                        <a:rPr lang="en-US" i="1" dirty="0"/>
                        <a:t>Graduated before July 1</a:t>
                      </a:r>
                      <a:r>
                        <a:rPr lang="en-US" i="1" baseline="30000" dirty="0"/>
                        <a:t>st</a:t>
                      </a:r>
                      <a:r>
                        <a:rPr lang="en-US" i="1" dirty="0"/>
                        <a:t>, 2002</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091046">
                <a:tc>
                  <a:txBody>
                    <a:bodyPr/>
                    <a:lstStyle/>
                    <a:p>
                      <a:pPr algn="ctr"/>
                      <a:r>
                        <a:rPr lang="en-US" dirty="0"/>
                        <a:t>BS/BA + 9 years</a:t>
                      </a:r>
                    </a:p>
                    <a:p>
                      <a:pPr algn="ctr"/>
                      <a:r>
                        <a:rPr lang="en-US" dirty="0"/>
                        <a:t>MS + 7 </a:t>
                      </a:r>
                      <a:r>
                        <a:rPr lang="en-US" dirty="0" err="1"/>
                        <a:t>yrs</a:t>
                      </a:r>
                      <a:endParaRPr lang="en-US" dirty="0"/>
                    </a:p>
                    <a:p>
                      <a:pPr algn="ctr"/>
                      <a:r>
                        <a:rPr lang="en-US" dirty="0"/>
                        <a:t>PhD + 5 </a:t>
                      </a:r>
                      <a:r>
                        <a:rPr lang="en-US" dirty="0" err="1"/>
                        <a:t>yrs</a:t>
                      </a:r>
                      <a:endParaRPr lang="en-US" dirty="0"/>
                    </a:p>
                  </a:txBody>
                  <a:tcPr/>
                </a:tc>
                <a:tc>
                  <a:txBody>
                    <a:bodyPr/>
                    <a:lstStyle/>
                    <a:p>
                      <a:pPr algn="ctr"/>
                      <a:endParaRPr lang="en-US" dirty="0"/>
                    </a:p>
                    <a:p>
                      <a:pPr algn="ctr"/>
                      <a:r>
                        <a:rPr lang="en-US" sz="2400" b="1" dirty="0"/>
                        <a:t>NONE</a:t>
                      </a:r>
                    </a:p>
                  </a:txBody>
                  <a:tcPr/>
                </a:tc>
                <a:tc>
                  <a:txBody>
                    <a:bodyPr/>
                    <a:lstStyle/>
                    <a:p>
                      <a:pPr algn="ctr"/>
                      <a:r>
                        <a:rPr lang="en-US" dirty="0"/>
                        <a:t>Previous 5 years </a:t>
                      </a:r>
                    </a:p>
                    <a:p>
                      <a:pPr algn="ctr"/>
                      <a:r>
                        <a:rPr lang="en-US" dirty="0"/>
                        <a:t>or </a:t>
                      </a:r>
                    </a:p>
                    <a:p>
                      <a:pPr algn="ctr"/>
                      <a:r>
                        <a:rPr lang="en-US" dirty="0"/>
                        <a:t>Previous 2 years</a:t>
                      </a:r>
                    </a:p>
                  </a:txBody>
                  <a:tcPr/>
                </a:tc>
                <a:tc>
                  <a:txBody>
                    <a:bodyPr/>
                    <a:lstStyle/>
                    <a:p>
                      <a:pPr algn="ctr"/>
                      <a:r>
                        <a:rPr lang="en-US" dirty="0"/>
                        <a:t>100</a:t>
                      </a:r>
                    </a:p>
                    <a:p>
                      <a:pPr algn="ctr"/>
                      <a:endParaRPr lang="en-US" dirty="0"/>
                    </a:p>
                    <a:p>
                      <a:pPr algn="ctr"/>
                      <a:r>
                        <a:rPr lang="en-US" dirty="0"/>
                        <a:t>40</a:t>
                      </a:r>
                    </a:p>
                  </a:txBody>
                  <a:tcPr/>
                </a:tc>
                <a:extLst>
                  <a:ext uri="{0D108BD9-81ED-4DB2-BD59-A6C34878D82A}">
                    <a16:rowId xmlns:a16="http://schemas.microsoft.com/office/drawing/2014/main" val="10002"/>
                  </a:ext>
                </a:extLst>
              </a:tr>
              <a:tr h="432954">
                <a:tc gridSpan="4">
                  <a:txBody>
                    <a:bodyPr/>
                    <a:lstStyle/>
                    <a:p>
                      <a:r>
                        <a:rPr lang="en-US" i="1" dirty="0"/>
                        <a:t>Graduated</a:t>
                      </a:r>
                      <a:r>
                        <a:rPr lang="en-US" i="1" baseline="0" dirty="0"/>
                        <a:t> after July 1</a:t>
                      </a:r>
                      <a:r>
                        <a:rPr lang="en-US" i="1" baseline="30000" dirty="0"/>
                        <a:t>st</a:t>
                      </a:r>
                      <a:r>
                        <a:rPr lang="en-US" i="1" baseline="0" dirty="0"/>
                        <a:t>, 2002</a:t>
                      </a:r>
                      <a:endParaRPr lang="en-US" i="1"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091046">
                <a:tc>
                  <a:txBody>
                    <a:bodyPr/>
                    <a:lstStyle/>
                    <a:p>
                      <a:pPr algn="ctr"/>
                      <a:r>
                        <a:rPr lang="en-US" dirty="0"/>
                        <a:t>BS/BA + 9</a:t>
                      </a:r>
                      <a:r>
                        <a:rPr lang="en-US" baseline="0" dirty="0"/>
                        <a:t> </a:t>
                      </a:r>
                      <a:r>
                        <a:rPr lang="en-US" baseline="0" dirty="0" err="1"/>
                        <a:t>yrs</a:t>
                      </a:r>
                      <a:endParaRPr lang="en-US" baseline="0" dirty="0"/>
                    </a:p>
                    <a:p>
                      <a:pPr algn="ctr"/>
                      <a:r>
                        <a:rPr lang="en-US" baseline="0" dirty="0"/>
                        <a:t>MS + 7 </a:t>
                      </a:r>
                      <a:r>
                        <a:rPr lang="en-US" baseline="0" dirty="0" err="1"/>
                        <a:t>yrs</a:t>
                      </a:r>
                      <a:endParaRPr lang="en-US" baseline="0" dirty="0"/>
                    </a:p>
                    <a:p>
                      <a:pPr algn="ctr"/>
                      <a:r>
                        <a:rPr lang="en-US" baseline="0" dirty="0"/>
                        <a:t>PhD + 5 years</a:t>
                      </a:r>
                      <a:endParaRPr lang="en-US" dirty="0"/>
                    </a:p>
                  </a:txBody>
                  <a:tcPr/>
                </a:tc>
                <a:tc>
                  <a:txBody>
                    <a:bodyPr/>
                    <a:lstStyle/>
                    <a:p>
                      <a:pPr algn="ctr"/>
                      <a:endParaRPr lang="en-US" dirty="0"/>
                    </a:p>
                    <a:p>
                      <a:pPr algn="ctr"/>
                      <a:r>
                        <a:rPr lang="en-US" sz="2400" b="1" dirty="0"/>
                        <a:t>NONE</a:t>
                      </a:r>
                    </a:p>
                  </a:txBody>
                  <a:tcPr/>
                </a:tc>
                <a:tc>
                  <a:txBody>
                    <a:bodyPr/>
                    <a:lstStyle/>
                    <a:p>
                      <a:pPr algn="ctr"/>
                      <a:r>
                        <a:rPr lang="en-US" dirty="0"/>
                        <a:t>Previous 5 years </a:t>
                      </a:r>
                    </a:p>
                    <a:p>
                      <a:pPr algn="ctr"/>
                      <a:r>
                        <a:rPr lang="en-US" dirty="0"/>
                        <a:t>or </a:t>
                      </a:r>
                    </a:p>
                    <a:p>
                      <a:pPr algn="ctr"/>
                      <a:r>
                        <a:rPr lang="en-US" dirty="0"/>
                        <a:t>Previous 2 years</a:t>
                      </a:r>
                    </a:p>
                  </a:txBody>
                  <a:tcPr/>
                </a:tc>
                <a:tc>
                  <a:txBody>
                    <a:bodyPr/>
                    <a:lstStyle/>
                    <a:p>
                      <a:pPr algn="ctr"/>
                      <a:r>
                        <a:rPr lang="en-US" dirty="0"/>
                        <a:t>100 </a:t>
                      </a:r>
                    </a:p>
                    <a:p>
                      <a:pPr algn="ctr"/>
                      <a:endParaRPr lang="en-US" dirty="0"/>
                    </a:p>
                    <a:p>
                      <a:pPr algn="ctr"/>
                      <a:r>
                        <a:rPr lang="en-US" dirty="0"/>
                        <a:t>40</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C683-5AE0-494B-BD63-D1CEA114CBAA}"/>
              </a:ext>
            </a:extLst>
          </p:cNvPr>
          <p:cNvSpPr>
            <a:spLocks noGrp="1"/>
          </p:cNvSpPr>
          <p:nvPr>
            <p:ph type="title"/>
          </p:nvPr>
        </p:nvSpPr>
        <p:spPr>
          <a:xfrm>
            <a:off x="457200" y="76200"/>
            <a:ext cx="8229600" cy="1143000"/>
          </a:xfrm>
        </p:spPr>
        <p:txBody>
          <a:bodyPr/>
          <a:lstStyle/>
          <a:p>
            <a:r>
              <a:rPr lang="en-US" dirty="0"/>
              <a:t>Coursework Requirements</a:t>
            </a:r>
            <a:br>
              <a:rPr lang="en-US" dirty="0"/>
            </a:br>
            <a:r>
              <a:rPr lang="en-US" sz="3200" dirty="0"/>
              <a:t>Degree </a:t>
            </a:r>
            <a:r>
              <a:rPr lang="en-US" sz="3200" u="sng" dirty="0"/>
              <a:t>earned before 2002</a:t>
            </a:r>
          </a:p>
        </p:txBody>
      </p:sp>
      <p:sp>
        <p:nvSpPr>
          <p:cNvPr id="3" name="Content Placeholder 2">
            <a:extLst>
              <a:ext uri="{FF2B5EF4-FFF2-40B4-BE49-F238E27FC236}">
                <a16:creationId xmlns:a16="http://schemas.microsoft.com/office/drawing/2014/main" id="{0999CFF3-57D6-4FEC-9E53-98A9FB2E0279}"/>
              </a:ext>
            </a:extLst>
          </p:cNvPr>
          <p:cNvSpPr>
            <a:spLocks noGrp="1"/>
          </p:cNvSpPr>
          <p:nvPr>
            <p:ph idx="1"/>
          </p:nvPr>
        </p:nvSpPr>
        <p:spPr>
          <a:xfrm>
            <a:off x="-460" y="1371600"/>
            <a:ext cx="9250680" cy="4525963"/>
          </a:xfrm>
        </p:spPr>
        <p:txBody>
          <a:bodyPr/>
          <a:lstStyle/>
          <a:p>
            <a:r>
              <a:rPr lang="en-US" dirty="0"/>
              <a:t>BA or BS degree (or higher)</a:t>
            </a:r>
          </a:p>
          <a:p>
            <a:pPr marL="457200" lvl="1" indent="0">
              <a:buNone/>
            </a:pPr>
            <a:r>
              <a:rPr lang="en-US" dirty="0"/>
              <a:t>A: Four (4) courses in Fisheries and Aquatic Sciences</a:t>
            </a:r>
          </a:p>
          <a:p>
            <a:pPr marL="914400" lvl="1" indent="-457200">
              <a:buNone/>
            </a:pPr>
            <a:r>
              <a:rPr lang="en-US" sz="2400" dirty="0"/>
              <a:t>	≥ 2 Directly related to Fisheries Science or Management </a:t>
            </a:r>
          </a:p>
          <a:p>
            <a:pPr marL="457200" lvl="1" indent="0">
              <a:buNone/>
            </a:pPr>
            <a:r>
              <a:rPr lang="en-US" dirty="0"/>
              <a:t>B: 18 credits of Biological Sciences </a:t>
            </a:r>
          </a:p>
          <a:p>
            <a:pPr marL="457200" lvl="1" indent="0">
              <a:buNone/>
            </a:pPr>
            <a:r>
              <a:rPr lang="en-US" sz="2400" dirty="0"/>
              <a:t>	Total of categories A + B ≥ 30 credits</a:t>
            </a:r>
          </a:p>
          <a:p>
            <a:pPr marL="457200" lvl="1" indent="0">
              <a:buNone/>
            </a:pPr>
            <a:r>
              <a:rPr lang="en-US" dirty="0"/>
              <a:t>C: 15 credits of Physical Sciences</a:t>
            </a:r>
          </a:p>
          <a:p>
            <a:pPr marL="457200" lvl="1" indent="0">
              <a:buNone/>
            </a:pPr>
            <a:r>
              <a:rPr lang="en-US" dirty="0"/>
              <a:t>D: 6 credits of Math and Statistics courses</a:t>
            </a:r>
          </a:p>
          <a:p>
            <a:pPr marL="457200" lvl="1" indent="0">
              <a:buNone/>
            </a:pPr>
            <a:r>
              <a:rPr lang="en-US" dirty="0"/>
              <a:t>	</a:t>
            </a:r>
            <a:r>
              <a:rPr lang="en-US" sz="2400" dirty="0"/>
              <a:t>≥ 1 College algebra or Calculus &amp; ≥ 1 statistics course</a:t>
            </a:r>
          </a:p>
          <a:p>
            <a:pPr marL="457200" lvl="1" indent="0">
              <a:buNone/>
            </a:pPr>
            <a:r>
              <a:rPr lang="en-US" dirty="0"/>
              <a:t>E: 6 credits of Communication courses</a:t>
            </a:r>
          </a:p>
          <a:p>
            <a:pPr marL="457200" lvl="1" indent="0">
              <a:buNone/>
            </a:pPr>
            <a:r>
              <a:rPr lang="en-US" dirty="0"/>
              <a:t> </a:t>
            </a:r>
          </a:p>
        </p:txBody>
      </p:sp>
    </p:spTree>
    <p:extLst>
      <p:ext uri="{BB962C8B-B14F-4D97-AF65-F5344CB8AC3E}">
        <p14:creationId xmlns:p14="http://schemas.microsoft.com/office/powerpoint/2010/main" val="75707269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13109</TotalTime>
  <Words>1417</Words>
  <Application>Microsoft Office PowerPoint</Application>
  <PresentationFormat>On-screen Show (4:3)</PresentationFormat>
  <Paragraphs>355</Paragraphs>
  <Slides>27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Britannic Bold</vt:lpstr>
      <vt:lpstr>PT Sans</vt:lpstr>
      <vt:lpstr>Segoe UI Emoji</vt:lpstr>
      <vt:lpstr>Segoe UI Semibold</vt:lpstr>
      <vt:lpstr>Wingdings</vt:lpstr>
      <vt:lpstr>Default Design</vt:lpstr>
      <vt:lpstr>PowerPoint Presentation</vt:lpstr>
      <vt:lpstr>AFS Professional Certification Objectives</vt:lpstr>
      <vt:lpstr>PowerPoint Presentation</vt:lpstr>
      <vt:lpstr>Levels of Certification</vt:lpstr>
      <vt:lpstr>Requirements for Certification</vt:lpstr>
      <vt:lpstr>Certification, graduation before July 1, 2002</vt:lpstr>
      <vt:lpstr>Certification, graduation after July 1, 2002</vt:lpstr>
      <vt:lpstr>Application for FP-C, Established (coursework is waived for experience)</vt:lpstr>
      <vt:lpstr>Coursework Requirements Degree earned before 2002</vt:lpstr>
      <vt:lpstr>Coursework Requirements Degree earned after 2002</vt:lpstr>
      <vt:lpstr>Coursework Requirements Degree earned after 2002 Continued</vt:lpstr>
      <vt:lpstr>Coursework Requirements Common Problems</vt:lpstr>
      <vt:lpstr>Coursework Requirements Common Problems</vt:lpstr>
      <vt:lpstr>Coursework Requirements Common Problems</vt:lpstr>
      <vt:lpstr>Coursework Requirements Common Problems</vt:lpstr>
      <vt:lpstr>Professional Experience Requirements FP-C</vt:lpstr>
      <vt:lpstr>Professional Experience Requirements Common Problems</vt:lpstr>
      <vt:lpstr>Professional Development Quality Points (PDQP’s) </vt:lpstr>
      <vt:lpstr>Professional Development Quality Points (PDQP’s) </vt:lpstr>
      <vt:lpstr>Professional Development Quality Points (PDQP’s) </vt:lpstr>
      <vt:lpstr>Professional Development Quality Points (PDQP’s) </vt:lpstr>
      <vt:lpstr>Common Problems with PDPQ’s</vt:lpstr>
      <vt:lpstr>Common Problems with PDPQ’s</vt:lpstr>
      <vt:lpstr>Application Process</vt:lpstr>
      <vt:lpstr>First Time Applicants for Certification by Sector</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Certification as a  “Fisheries Professional” or  “Associate Fisheries Professional”</dc:title>
  <dc:creator>Cynthia Oboh</dc:creator>
  <cp:lastModifiedBy>VanDeHey, Justin</cp:lastModifiedBy>
  <cp:revision>35</cp:revision>
  <dcterms:created xsi:type="dcterms:W3CDTF">2008-03-03T20:59:33Z</dcterms:created>
  <dcterms:modified xsi:type="dcterms:W3CDTF">2019-03-01T18:45:25Z</dcterms:modified>
</cp:coreProperties>
</file>